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4"/>
  </p:sldMasterIdLst>
  <p:notesMasterIdLst>
    <p:notesMasterId r:id="rId44"/>
  </p:notesMasterIdLst>
  <p:handoutMasterIdLst>
    <p:handoutMasterId r:id="rId45"/>
  </p:handoutMasterIdLst>
  <p:sldIdLst>
    <p:sldId id="331" r:id="rId5"/>
    <p:sldId id="283" r:id="rId6"/>
    <p:sldId id="300" r:id="rId7"/>
    <p:sldId id="301" r:id="rId8"/>
    <p:sldId id="291" r:id="rId9"/>
    <p:sldId id="311" r:id="rId10"/>
    <p:sldId id="308" r:id="rId11"/>
    <p:sldId id="309" r:id="rId12"/>
    <p:sldId id="292" r:id="rId13"/>
    <p:sldId id="304" r:id="rId14"/>
    <p:sldId id="299" r:id="rId15"/>
    <p:sldId id="316" r:id="rId16"/>
    <p:sldId id="317" r:id="rId17"/>
    <p:sldId id="319" r:id="rId18"/>
    <p:sldId id="318" r:id="rId19"/>
    <p:sldId id="326" r:id="rId20"/>
    <p:sldId id="320" r:id="rId21"/>
    <p:sldId id="321" r:id="rId22"/>
    <p:sldId id="334" r:id="rId23"/>
    <p:sldId id="339" r:id="rId24"/>
    <p:sldId id="340" r:id="rId25"/>
    <p:sldId id="337" r:id="rId26"/>
    <p:sldId id="338" r:id="rId27"/>
    <p:sldId id="348" r:id="rId28"/>
    <p:sldId id="332" r:id="rId29"/>
    <p:sldId id="346" r:id="rId30"/>
    <p:sldId id="347" r:id="rId31"/>
    <p:sldId id="298" r:id="rId32"/>
    <p:sldId id="341" r:id="rId33"/>
    <p:sldId id="328" r:id="rId34"/>
    <p:sldId id="323" r:id="rId35"/>
    <p:sldId id="345" r:id="rId36"/>
    <p:sldId id="325" r:id="rId37"/>
    <p:sldId id="327" r:id="rId38"/>
    <p:sldId id="302" r:id="rId39"/>
    <p:sldId id="313" r:id="rId40"/>
    <p:sldId id="303" r:id="rId41"/>
    <p:sldId id="306" r:id="rId42"/>
    <p:sldId id="296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8451FE5-0D9E-4C84-B075-4105A13A142F}" v="4" dt="2020-04-07T08:40:41.984"/>
    <p1510:client id="{2482FCA7-8CFA-4A36-BC2F-48BD68654B7B}" v="25" dt="2020-04-07T09:43:39.646"/>
    <p1510:client id="{27CEC95B-D2C4-43DD-8D74-4A41EB50FF4D}" v="214" dt="2020-04-07T12:13:20.132"/>
    <p1510:client id="{4E8C1A4F-5467-4A87-9183-4A1ED3724256}" v="40" dt="2020-04-07T09:26:33.877"/>
    <p1510:client id="{68550F2C-02B3-40A2-908F-46AE9E2087D4}" v="2" dt="2020-04-07T10:05:14.429"/>
    <p1510:client id="{6EBEF9C8-65DE-4DFC-AE4D-2EB90158465D}" v="2" dt="2020-04-07T10:23:01.624"/>
    <p1510:client id="{7C24787D-8E49-4A87-864C-D1A5C35D98F5}" v="46" dt="2020-04-07T08:47:28.862"/>
    <p1510:client id="{7E58D992-0127-4AEF-BB90-430087B05BC8}" v="74" dt="2020-04-07T09:37:01.719"/>
    <p1510:client id="{80F6B608-7796-49DD-9A1D-4BDDF1824A05}" v="13" dt="2020-04-06T22:22:41.997"/>
    <p1510:client id="{C08175BB-C95B-41A5-9BDE-40E0BE79DA15}" v="168" dt="2020-04-07T11:28:00.469"/>
    <p1510:client id="{C1EE32B4-3B5F-44F0-9897-847D9770F250}" v="1" dt="2020-04-07T11:24:39.656"/>
    <p1510:client id="{EB81A124-0550-494E-A900-3471B7FC1FA0}" v="4" dt="2020-04-07T12:07:05.614"/>
    <p1510:client id="{F4275B15-E60F-44DC-885C-1ACCE5E2F473}" v="1032" dt="2020-04-07T10:23:56.927"/>
  </p1510:revLst>
</p1510:revInfo>
</file>

<file path=ppt/tableStyles.xml><?xml version="1.0" encoding="utf-8"?>
<a:tblStyleLst xmlns:a="http://schemas.openxmlformats.org/drawingml/2006/main" def="{073A0DAA-6AF3-43AB-8588-CEC1D06C72B9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viewProps" Target="viewProps.xml"/><Relationship Id="rId50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1077DB-935E-4A0A-947A-D283B9F9F452}" type="datetimeFigureOut">
              <a:rPr lang="en-US" smtClean="0"/>
              <a:t>4/7/2020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2C0B10-7CAE-41E4-AB02-7E8B1FF2B898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9EC30E-1A71-4188-9BE7-E2A64929A436}" type="datetimeFigureOut">
              <a:rPr lang="en-US" noProof="0" smtClean="0"/>
              <a:t>4/7/2020</a:t>
            </a:fld>
            <a:endParaRPr lang="en-US" noProof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30193B-564F-4854-8A52-728F3FB19C85}" type="slidenum">
              <a:rPr lang="en-US" noProof="0" smtClean="0"/>
              <a:t>‹N°›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603816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MATHEUS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1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2982052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MATHEUS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10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4861777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LUCAS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11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7050753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LUCAS: </a:t>
            </a:r>
          </a:p>
          <a:p>
            <a:r>
              <a:rPr lang="en-US">
                <a:cs typeface="Calibri"/>
              </a:rPr>
              <a:t>Vue </a:t>
            </a:r>
            <a:r>
              <a:rPr lang="en-US" err="1">
                <a:cs typeface="Calibri"/>
              </a:rPr>
              <a:t>qu'on</a:t>
            </a:r>
            <a:r>
              <a:rPr lang="en-US">
                <a:cs typeface="Calibri"/>
              </a:rPr>
              <a:t> ne </a:t>
            </a:r>
            <a:r>
              <a:rPr lang="en-US" err="1">
                <a:cs typeface="Calibri"/>
              </a:rPr>
              <a:t>peux</a:t>
            </a:r>
            <a:r>
              <a:rPr lang="en-US">
                <a:cs typeface="Calibri"/>
              </a:rPr>
              <a:t> pas </a:t>
            </a:r>
            <a:r>
              <a:rPr lang="en-US" err="1">
                <a:cs typeface="Calibri"/>
              </a:rPr>
              <a:t>utiliser</a:t>
            </a:r>
            <a:r>
              <a:rPr lang="en-US">
                <a:cs typeface="Calibri"/>
              </a:rPr>
              <a:t> le software 3D, on a </a:t>
            </a:r>
            <a:r>
              <a:rPr lang="en-US" err="1">
                <a:cs typeface="Calibri"/>
              </a:rPr>
              <a:t>décidé</a:t>
            </a:r>
            <a:r>
              <a:rPr lang="en-US">
                <a:cs typeface="Calibri"/>
              </a:rPr>
              <a:t> de faire un </a:t>
            </a:r>
            <a:r>
              <a:rPr lang="en-US" err="1">
                <a:cs typeface="Calibri"/>
              </a:rPr>
              <a:t>modèle</a:t>
            </a:r>
            <a:r>
              <a:rPr lang="en-US">
                <a:cs typeface="Calibri"/>
              </a:rPr>
              <a:t> sur FEMM, qui </a:t>
            </a:r>
            <a:r>
              <a:rPr lang="en-US" err="1">
                <a:cs typeface="Calibri"/>
              </a:rPr>
              <a:t>est</a:t>
            </a:r>
            <a:r>
              <a:rPr lang="en-US">
                <a:cs typeface="Calibri"/>
              </a:rPr>
              <a:t> un software de </a:t>
            </a:r>
            <a:r>
              <a:rPr lang="en-US" err="1">
                <a:cs typeface="Calibri"/>
              </a:rPr>
              <a:t>modélisation</a:t>
            </a:r>
            <a:r>
              <a:rPr lang="en-US">
                <a:cs typeface="Calibri"/>
              </a:rPr>
              <a:t> 2D.</a:t>
            </a:r>
          </a:p>
          <a:p>
            <a:r>
              <a:rPr lang="en-US" err="1">
                <a:cs typeface="Calibri"/>
              </a:rPr>
              <a:t>Globalement</a:t>
            </a:r>
            <a:r>
              <a:rPr lang="en-US">
                <a:cs typeface="Calibri"/>
              </a:rPr>
              <a:t>:</a:t>
            </a:r>
          </a:p>
          <a:p>
            <a:r>
              <a:rPr lang="en-US">
                <a:cs typeface="Calibri"/>
              </a:rPr>
              <a:t>-On </a:t>
            </a:r>
            <a:r>
              <a:rPr lang="en-US" err="1">
                <a:cs typeface="Calibri"/>
              </a:rPr>
              <a:t>linéarise</a:t>
            </a:r>
            <a:r>
              <a:rPr lang="en-US">
                <a:cs typeface="Calibri"/>
              </a:rPr>
              <a:t> la machine 3D</a:t>
            </a:r>
            <a:endParaRPr lang="en-US"/>
          </a:p>
          <a:p>
            <a:r>
              <a:rPr lang="en-US">
                <a:cs typeface="Calibri"/>
              </a:rPr>
              <a:t>-</a:t>
            </a:r>
            <a:r>
              <a:rPr lang="en-US" err="1">
                <a:cs typeface="Calibri"/>
              </a:rPr>
              <a:t>Crée</a:t>
            </a:r>
            <a:r>
              <a:rPr lang="en-US">
                <a:cs typeface="Calibri"/>
              </a:rPr>
              <a:t> de </a:t>
            </a:r>
            <a:r>
              <a:rPr lang="en-US" err="1">
                <a:cs typeface="Calibri"/>
              </a:rPr>
              <a:t>formes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géometriques</a:t>
            </a:r>
            <a:r>
              <a:rPr lang="en-US">
                <a:cs typeface="Calibri"/>
              </a:rPr>
              <a:t> pour </a:t>
            </a:r>
            <a:r>
              <a:rPr lang="en-US" err="1">
                <a:cs typeface="Calibri"/>
              </a:rPr>
              <a:t>chaque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partie</a:t>
            </a:r>
            <a:r>
              <a:rPr lang="en-US">
                <a:cs typeface="Calibri"/>
              </a:rPr>
              <a:t> du motor</a:t>
            </a:r>
          </a:p>
          <a:p>
            <a:r>
              <a:rPr lang="en-US">
                <a:cs typeface="Calibri"/>
              </a:rPr>
              <a:t>-</a:t>
            </a:r>
            <a:r>
              <a:rPr lang="en-US" err="1">
                <a:cs typeface="Calibri"/>
              </a:rPr>
              <a:t>Définisse</a:t>
            </a:r>
            <a:r>
              <a:rPr lang="en-US">
                <a:cs typeface="Calibri"/>
              </a:rPr>
              <a:t> les circuits </a:t>
            </a:r>
            <a:r>
              <a:rPr lang="en-US" err="1">
                <a:cs typeface="Calibri"/>
              </a:rPr>
              <a:t>électriques</a:t>
            </a:r>
            <a:r>
              <a:rPr lang="en-US">
                <a:cs typeface="Calibri"/>
              </a:rPr>
              <a:t> pour les </a:t>
            </a:r>
            <a:r>
              <a:rPr lang="en-US" err="1">
                <a:cs typeface="Calibri"/>
              </a:rPr>
              <a:t>bobines</a:t>
            </a:r>
          </a:p>
          <a:p>
            <a:r>
              <a:rPr lang="en-US">
                <a:cs typeface="Calibri"/>
              </a:rPr>
              <a:t>- ''  les </a:t>
            </a:r>
            <a:r>
              <a:rPr lang="en-US" err="1">
                <a:cs typeface="Calibri"/>
              </a:rPr>
              <a:t>matérieux</a:t>
            </a:r>
          </a:p>
          <a:p>
            <a:r>
              <a:rPr lang="en-US">
                <a:cs typeface="Calibri"/>
              </a:rPr>
              <a:t>- Les conditions </a:t>
            </a:r>
            <a:r>
              <a:rPr lang="en-US" err="1">
                <a:cs typeface="Calibri"/>
              </a:rPr>
              <a:t>limites</a:t>
            </a:r>
          </a:p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12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1851828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LUCAS:</a:t>
            </a:r>
          </a:p>
          <a:p>
            <a:r>
              <a:rPr lang="fr-FR"/>
              <a:t>La modélisation </a:t>
            </a:r>
            <a:r>
              <a:rPr lang="fr-FR" b="1"/>
              <a:t>3D non linéaire </a:t>
            </a:r>
            <a:r>
              <a:rPr lang="fr-FR"/>
              <a:t>peut engendre </a:t>
            </a:r>
            <a:r>
              <a:rPr lang="fr-FR" b="1"/>
              <a:t>plusieurs heures </a:t>
            </a:r>
            <a:r>
              <a:rPr lang="fr-FR"/>
              <a:t>de temps de calcul (voire quelques jours), donc elle n’est pas adaptable pour notre cas.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13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1250861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LUCAS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14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2208558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LUCAS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15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8201275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LUCAS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16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2481880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LUCAS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17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6685595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LUCAS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18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1284294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LUCAS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19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9841608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TOUS – GAUCHE VERS DROITE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2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64030403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LUCAS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20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14360362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LUCAS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21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5035734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LUCAS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22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09041823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LUCAS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23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58637455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LUCAS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25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78600669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THÉO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28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65096166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THÉO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29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16789358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THÉO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30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60672442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MATHEUS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32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89504732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THÉO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33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076768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MATHEUS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3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3218133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THÉO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34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36599053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VALENTIN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35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57534692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VALENTIN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36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18146711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VALENTIN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37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58200546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VALENTIN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38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2570750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VALENTIN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39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7378842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MATHEUS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4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4995571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MATHEUS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5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8206608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MATHEUS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6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6579508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MATHEUS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7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306622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MATHEUS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8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5930050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MATHEUS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9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2603181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Sma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">
            <a:extLst>
              <a:ext uri="{FF2B5EF4-FFF2-40B4-BE49-F238E27FC236}">
                <a16:creationId xmlns:a16="http://schemas.microsoft.com/office/drawing/2014/main" id="{837F9836-5B23-424D-8C60-AC02A8512A4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980476" y="0"/>
            <a:ext cx="2211524" cy="6858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6990" y="4346296"/>
            <a:ext cx="6798250" cy="1674470"/>
          </a:xfrm>
        </p:spPr>
        <p:txBody>
          <a:bodyPr anchor="b"/>
          <a:lstStyle>
            <a:lvl1pPr algn="r">
              <a:lnSpc>
                <a:spcPts val="5000"/>
              </a:lnSpc>
              <a:defRPr sz="6000" b="1" cap="all" spc="-3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fr-FR" noProof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11904" y="4650539"/>
            <a:ext cx="3401478" cy="1192038"/>
          </a:xfrm>
          <a:solidFill>
            <a:schemeClr val="tx1"/>
          </a:solidFill>
        </p:spPr>
        <p:txBody>
          <a:bodyPr lIns="252000" tIns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pic>
        <p:nvPicPr>
          <p:cNvPr id="12" name="Picture Placeholder 17" descr="decorative element">
            <a:extLst>
              <a:ext uri="{FF2B5EF4-FFF2-40B4-BE49-F238E27FC236}">
                <a16:creationId xmlns:a16="http://schemas.microsoft.com/office/drawing/2014/main" id="{95817BB0-F3F4-41CD-8186-2593CC6FA67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980476" y="0"/>
            <a:ext cx="22115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038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F94EB5D3-F8CB-4E76-8D7E-FF441818EEC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9198000" cy="360000"/>
          </a:xfrm>
        </p:spPr>
        <p:txBody>
          <a:bodyPr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291600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A38E24-EB1C-472F-B631-5DF32F9C4C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572900" y="1511476"/>
            <a:ext cx="2916000" cy="4679249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5B4A252E-78C9-4F76-98A4-A4B580AD07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713800" y="1511475"/>
            <a:ext cx="2916000" cy="467925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4BCA97-F31B-451D-82F8-6E000DF2118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17AAC4-A657-4D75-A527-0307AFF2B17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‹N°›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6543880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9D7ACCB5-9A86-4F46-89E2-B79F48C9EC1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9198000" cy="360000"/>
          </a:xfrm>
        </p:spPr>
        <p:txBody>
          <a:bodyPr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176400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290450" y="1512000"/>
            <a:ext cx="1764000" cy="467925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148900" y="1512000"/>
            <a:ext cx="1764000" cy="467925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07350" y="1507535"/>
            <a:ext cx="1764000" cy="467925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865800" y="1507535"/>
            <a:ext cx="1764000" cy="4683715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09234E-176D-4BBF-9391-7B6F018C51A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A8293F-A5B5-4FCC-BF27-A25B1BAFF245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‹N°›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9748372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10727B06-56A8-44A2-B6C2-9ED183D107F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9198116" cy="360000"/>
          </a:xfrm>
        </p:spPr>
        <p:txBody>
          <a:bodyPr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CCB8C2-B6A2-4C69-8D3A-57420A034BA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801980-CBAE-4A50-886D-54D7BB2E1947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‹N°›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EDF756E-F310-4229-ACDD-055D299A95FB}"/>
              </a:ext>
            </a:extLst>
          </p:cNvPr>
          <p:cNvSpPr/>
          <p:nvPr userDrawn="1"/>
        </p:nvSpPr>
        <p:spPr>
          <a:xfrm>
            <a:off x="6297105" y="424206"/>
            <a:ext cx="5505254" cy="573149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/>
              <a:t>Add a footer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5951D2-91DB-40E7-95D5-4B372602DEB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‹N°›</a:t>
            </a:fld>
            <a:endParaRPr lang="en-US" noProof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07666241-4AF6-458A-A571-6C6C291D72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32775" y="3639199"/>
            <a:ext cx="5053936" cy="1192038"/>
          </a:xfrm>
          <a:solidFill>
            <a:schemeClr val="bg1"/>
          </a:solidFill>
        </p:spPr>
        <p:txBody>
          <a:bodyPr lIns="252000" tIns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F4F2BBF-F210-4954-9C73-A0030AACDD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32775" y="993303"/>
            <a:ext cx="5053936" cy="2513468"/>
          </a:xfrm>
        </p:spPr>
        <p:txBody>
          <a:bodyPr/>
          <a:lstStyle>
            <a:lvl1pPr>
              <a:defRPr sz="5400" cap="none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1726083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‹N°›</a:t>
            </a:fld>
            <a:endParaRPr lang="en-US" noProof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D1EE834-4B70-4715-8346-1C0298347E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046375"/>
            <a:ext cx="9198000" cy="513058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1399612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‹N°›</a:t>
            </a:fld>
            <a:endParaRPr lang="en-US" noProof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AE43F4C-1A64-4197-A44B-E6EB874E24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046376"/>
            <a:ext cx="4435831" cy="513058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D7B3F5B8-DC28-4878-AC9F-D434D7542D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94169" y="1046376"/>
            <a:ext cx="4435831" cy="513058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283492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‹N°›</a:t>
            </a:fld>
            <a:endParaRPr lang="en-US" noProof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CB97B01E-88B2-448F-BD96-A1AAFA39AC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068420"/>
            <a:ext cx="4434840" cy="823912"/>
          </a:xfrm>
          <a:solidFill>
            <a:schemeClr val="tx1"/>
          </a:solidFill>
        </p:spPr>
        <p:txBody>
          <a:bodyPr anchor="ctr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40BADDE2-4EE6-41B4-804C-EBF680128B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95160" y="1068420"/>
            <a:ext cx="4434840" cy="823912"/>
          </a:xfrm>
          <a:solidFill>
            <a:schemeClr val="tx1"/>
          </a:solidFill>
        </p:spPr>
        <p:txBody>
          <a:bodyPr anchor="ctr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BB0A14E0-899D-4594-BC9E-AE89BF0D3A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1" y="2096752"/>
            <a:ext cx="4434840" cy="4092911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2C699014-D902-4E9A-80CD-8D2BCFE6709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95160" y="2096752"/>
            <a:ext cx="4434840" cy="4092911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253289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32000" y="6356350"/>
            <a:ext cx="4114800" cy="365125"/>
          </a:xfrm>
        </p:spPr>
        <p:txBody>
          <a:bodyPr/>
          <a:lstStyle/>
          <a:p>
            <a:r>
              <a:rPr lang="en-US" noProof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‹N°›</a:t>
            </a:fld>
            <a:endParaRPr lang="en-US" noProof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C67C685-BABE-4B77-8C5E-B39B093D3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1" y="457200"/>
            <a:ext cx="3159612" cy="1600200"/>
          </a:xfrm>
        </p:spPr>
        <p:txBody>
          <a:bodyPr anchor="b"/>
          <a:lstStyle>
            <a:lvl1pPr>
              <a:defRPr sz="28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0B6B7795-36CC-459B-AE8B-7FB2F40AF3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32001" y="2057400"/>
            <a:ext cx="3159612" cy="4126584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F53EF1-D412-467C-B7CE-30536F140A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70722" y="457201"/>
            <a:ext cx="6023727" cy="5726784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1475782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32000" y="6356350"/>
            <a:ext cx="4114800" cy="365125"/>
          </a:xfrm>
        </p:spPr>
        <p:txBody>
          <a:bodyPr/>
          <a:lstStyle/>
          <a:p>
            <a:r>
              <a:rPr lang="en-US" noProof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‹N°›</a:t>
            </a:fld>
            <a:endParaRPr lang="en-US" noProof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C67C685-BABE-4B77-8C5E-B39B093D3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1" y="457200"/>
            <a:ext cx="3159612" cy="1600200"/>
          </a:xfrm>
        </p:spPr>
        <p:txBody>
          <a:bodyPr anchor="b"/>
          <a:lstStyle>
            <a:lvl1pPr>
              <a:defRPr sz="28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0B6B7795-36CC-459B-AE8B-7FB2F40AF3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32001" y="2057400"/>
            <a:ext cx="3159612" cy="4126584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10319378-269C-406E-9B84-FCF22DA02EF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788021" y="457201"/>
            <a:ext cx="5949868" cy="572678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10307567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Machine </a:t>
            </a:r>
            <a:r>
              <a:rPr lang="en-US" noProof="0" err="1"/>
              <a:t>axiale</a:t>
            </a:r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‹N°›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1157990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54ED587-2D2F-4D3F-B55B-C64465AB4EC5}"/>
              </a:ext>
            </a:extLst>
          </p:cNvPr>
          <p:cNvSpPr/>
          <p:nvPr userDrawn="1"/>
        </p:nvSpPr>
        <p:spPr>
          <a:xfrm>
            <a:off x="69274" y="66963"/>
            <a:ext cx="9911201" cy="672734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6990" y="4346296"/>
            <a:ext cx="6798250" cy="1674470"/>
          </a:xfrm>
        </p:spPr>
        <p:txBody>
          <a:bodyPr anchor="b"/>
          <a:lstStyle>
            <a:lvl1pPr algn="r">
              <a:lnSpc>
                <a:spcPts val="5000"/>
              </a:lnSpc>
              <a:defRPr sz="6000" b="1" cap="all" spc="-3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26418" y="4650539"/>
            <a:ext cx="2456210" cy="1192038"/>
          </a:xfrm>
          <a:solidFill>
            <a:schemeClr val="bg1"/>
          </a:solidFill>
        </p:spPr>
        <p:txBody>
          <a:bodyPr lIns="252000" tIns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98A99C-9485-48F0-8E1E-227AD1348A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‹N°›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21811559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310D190-B83D-438A-91BC-470C41B22A2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‹N°›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1397670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Large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">
            <a:extLst>
              <a:ext uri="{FF2B5EF4-FFF2-40B4-BE49-F238E27FC236}">
                <a16:creationId xmlns:a16="http://schemas.microsoft.com/office/drawing/2014/main" id="{069FFAE5-B16E-4571-88F7-52FA5354B1A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9273" y="63691"/>
            <a:ext cx="9911201" cy="6727346"/>
          </a:xfrm>
          <a:solidFill>
            <a:schemeClr val="tx1">
              <a:lumMod val="75000"/>
              <a:lumOff val="2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6990" y="4346296"/>
            <a:ext cx="6798250" cy="1674470"/>
          </a:xfrm>
        </p:spPr>
        <p:txBody>
          <a:bodyPr anchor="b"/>
          <a:lstStyle>
            <a:lvl1pPr algn="r">
              <a:lnSpc>
                <a:spcPts val="5000"/>
              </a:lnSpc>
              <a:defRPr sz="6000" b="1" cap="all" spc="-3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26418" y="4650539"/>
            <a:ext cx="2456210" cy="1192038"/>
          </a:xfrm>
          <a:solidFill>
            <a:schemeClr val="bg1"/>
          </a:solidFill>
        </p:spPr>
        <p:txBody>
          <a:bodyPr lIns="252000" tIns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98A99C-9485-48F0-8E1E-227AD1348A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‹N°›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0947389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1">
            <a:extLst>
              <a:ext uri="{FF2B5EF4-FFF2-40B4-BE49-F238E27FC236}">
                <a16:creationId xmlns:a16="http://schemas.microsoft.com/office/drawing/2014/main" id="{1599E2D7-24B3-4D66-9AFB-83C1AEC4DBBB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9980476" y="0"/>
            <a:ext cx="2211524" cy="6192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45086" y="1807950"/>
            <a:ext cx="5184913" cy="432000"/>
          </a:xfrm>
        </p:spPr>
        <p:txBody>
          <a:bodyPr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444886" y="2383950"/>
            <a:ext cx="5184913" cy="360000"/>
          </a:xfrm>
        </p:spPr>
        <p:txBody>
          <a:bodyPr/>
          <a:lstStyle>
            <a:lvl1pPr marL="0" indent="0" algn="r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45000" y="2908300"/>
            <a:ext cx="5184800" cy="3283700"/>
          </a:xfrm>
          <a:solidFill>
            <a:schemeClr val="bg1"/>
          </a:solidFill>
        </p:spPr>
        <p:txBody>
          <a:bodyPr lIns="180000" tIns="252000" rIns="252000"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DA1E79-BA17-41C5-98B7-CFBC5859A51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‹N°›</a:t>
            </a:fld>
            <a:endParaRPr lang="en-US" noProof="0"/>
          </a:p>
        </p:txBody>
      </p:sp>
      <p:pic>
        <p:nvPicPr>
          <p:cNvPr id="12" name="Picture Placeholder 17" descr="decorative element">
            <a:extLst>
              <a:ext uri="{FF2B5EF4-FFF2-40B4-BE49-F238E27FC236}">
                <a16:creationId xmlns:a16="http://schemas.microsoft.com/office/drawing/2014/main" id="{0905CD57-D5C3-46B1-BC86-6BBD39ECBD1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980476" y="0"/>
            <a:ext cx="2211524" cy="619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103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23393" y="1343906"/>
            <a:ext cx="3736800" cy="3933645"/>
          </a:xfrm>
          <a:solidFill>
            <a:schemeClr val="bg1"/>
          </a:solidFill>
        </p:spPr>
        <p:txBody>
          <a:bodyPr lIns="180000" tIns="180000" rIns="18000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DA1E79-BA17-41C5-98B7-CFBC5859A51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‹N°›</a:t>
            </a:fld>
            <a:endParaRPr lang="en-US" noProof="0"/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492C2A1D-F7BD-46B6-BC01-15D365ACD50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560193" y="1344803"/>
            <a:ext cx="3737526" cy="3933645"/>
          </a:xfrm>
          <a:solidFill>
            <a:schemeClr val="tx1">
              <a:lumMod val="75000"/>
              <a:lumOff val="2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/>
              <a:t>Insert or Drag &amp; Drop your photo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F4F1543-153D-4F77-A4A9-C9BBA1C20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9131100" cy="432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9FAA210E-391A-499A-89D5-F222045FD1A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6895900" cy="360000"/>
          </a:xfrm>
        </p:spPr>
        <p:txBody>
          <a:bodyPr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23471979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E4633398-8EC3-417B-BEA6-101D8F22467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9198000" cy="360000"/>
          </a:xfrm>
        </p:spPr>
        <p:txBody>
          <a:bodyPr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mparison Left Placeholder 1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432296"/>
            <a:ext cx="4500000" cy="527076"/>
          </a:xfrm>
          <a:solidFill>
            <a:schemeClr val="tx1"/>
          </a:solidFill>
        </p:spPr>
        <p:txBody>
          <a:bodyPr lIns="180000" tIns="36000" anchor="ctr"/>
          <a:lstStyle>
            <a:lvl1pPr marL="0" indent="0">
              <a:buNone/>
              <a:defRPr sz="2400" b="1" spc="-15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0" y="2023668"/>
            <a:ext cx="4500000" cy="4168332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Comparison Left Placeholder 2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29800" y="1433105"/>
            <a:ext cx="4500000" cy="525283"/>
          </a:xfrm>
          <a:solidFill>
            <a:schemeClr val="tx1"/>
          </a:solidFill>
        </p:spPr>
        <p:txBody>
          <a:bodyPr lIns="180000" tIns="36000" anchor="ctr"/>
          <a:lstStyle>
            <a:lvl1pPr marL="0" indent="0">
              <a:buNone/>
              <a:defRPr sz="2400" b="1" spc="-15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29800" y="2020359"/>
            <a:ext cx="4500000" cy="4170891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‹N°›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5099557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99200" y="432000"/>
            <a:ext cx="5472113" cy="5759250"/>
          </a:xfrm>
          <a:solidFill>
            <a:schemeClr val="tx1">
              <a:lumMod val="75000"/>
              <a:lumOff val="2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/>
              <a:t>Insert or Drag &amp; Drop your photo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875314" y="5096632"/>
            <a:ext cx="2028686" cy="1094618"/>
          </a:xfrm>
        </p:spPr>
        <p:txBody>
          <a:bodyPr anchor="b"/>
          <a:lstStyle>
            <a:lvl1pPr marL="0" indent="0" algn="r">
              <a:buNone/>
              <a:defRPr i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Enter your caption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/>
              <a:t>Add a footer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5951D2-91DB-40E7-95D5-4B372602DEB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‹N°›</a:t>
            </a:fld>
            <a:endParaRPr lang="en-US" noProof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8F8443E-0D06-4057-933B-C87E884C5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877846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174360" y="2112793"/>
            <a:ext cx="6798250" cy="1674470"/>
          </a:xfrm>
        </p:spPr>
        <p:txBody>
          <a:bodyPr anchor="ctr"/>
          <a:lstStyle>
            <a:lvl1pPr algn="ctr">
              <a:lnSpc>
                <a:spcPct val="100000"/>
              </a:lnSpc>
              <a:defRPr sz="6000" b="1" cap="all" spc="-3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noProof="0"/>
              <a:t>Thank you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CA3EFDD3-A9D2-4EB6-BB2A-F6999D9F7EA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174361" y="4035727"/>
            <a:ext cx="3329850" cy="382887"/>
          </a:xfrm>
        </p:spPr>
        <p:txBody>
          <a:bodyPr/>
          <a:lstStyle>
            <a:lvl1pPr marL="0" indent="0" algn="r">
              <a:buNone/>
              <a:defRPr sz="2400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61ED1F7-B623-43D9-9BDA-8808C5CFAFF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62268" y="4150118"/>
            <a:ext cx="2910342" cy="238016"/>
          </a:xfrm>
        </p:spPr>
        <p:txBody>
          <a:bodyPr/>
          <a:lstStyle>
            <a:lvl1pPr marL="0" indent="0" algn="l">
              <a:buNone/>
              <a:defRPr sz="1400" i="1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Phone Number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E27366FC-4115-4122-9CE2-5FA9D424AD5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62268" y="4540691"/>
            <a:ext cx="2910342" cy="238016"/>
          </a:xfrm>
        </p:spPr>
        <p:txBody>
          <a:bodyPr/>
          <a:lstStyle>
            <a:lvl1pPr marL="0" indent="0" algn="l">
              <a:buNone/>
              <a:defRPr sz="1400" i="1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Email or Social Media Handle</a:t>
            </a: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DEB36829-2F8B-4E22-AB6D-4111D18AF84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62268" y="4931263"/>
            <a:ext cx="2910342" cy="238016"/>
          </a:xfrm>
        </p:spPr>
        <p:txBody>
          <a:bodyPr/>
          <a:lstStyle>
            <a:lvl1pPr marL="0" indent="0" algn="l">
              <a:buNone/>
              <a:defRPr sz="1400" i="1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Company Website</a:t>
            </a:r>
          </a:p>
        </p:txBody>
      </p:sp>
    </p:spTree>
    <p:extLst>
      <p:ext uri="{BB962C8B-B14F-4D97-AF65-F5344CB8AC3E}">
        <p14:creationId xmlns:p14="http://schemas.microsoft.com/office/powerpoint/2010/main" val="31890100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E97A9A62-1AA6-47A9-A1A0-54196823744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9198116" cy="360000"/>
          </a:xfrm>
        </p:spPr>
        <p:txBody>
          <a:bodyPr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FE0EB3-0FF4-4285-B9D3-90A5751B7B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42953D-28FC-41B5-A1BB-BB3BA7CA40B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‹N°›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microsoft.com/office/2007/relationships/hdphoto" Target="../media/hdphoto1.wdp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32C8D0EF-1DB6-4ADC-8F31-5AE53BF5EAF4}"/>
              </a:ext>
            </a:extLst>
          </p:cNvPr>
          <p:cNvSpPr/>
          <p:nvPr userDrawn="1"/>
        </p:nvSpPr>
        <p:spPr>
          <a:xfrm>
            <a:off x="69274" y="66963"/>
            <a:ext cx="9911201" cy="67273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2F208ED-79A0-4B2C-A5EE-9D27466BCA3F}"/>
              </a:ext>
            </a:extLst>
          </p:cNvPr>
          <p:cNvSpPr/>
          <p:nvPr userDrawn="1"/>
        </p:nvSpPr>
        <p:spPr>
          <a:xfrm>
            <a:off x="11407775" y="6356350"/>
            <a:ext cx="784225" cy="3651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9198116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endParaRPr lang="en-US" noProof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2000"/>
            <a:ext cx="9198116" cy="4679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2000" y="6356350"/>
            <a:ext cx="41148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 i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CA3099-A94F-4C3E-BC29-780EDD38F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47502" y="6401750"/>
            <a:ext cx="278418" cy="27432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200" i="1">
                <a:solidFill>
                  <a:schemeClr val="bg1"/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‹N°›</a:t>
            </a:fld>
            <a:endParaRPr lang="en-US" noProof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FDC6F9-37F9-4E25-AECA-D307B8421C73}"/>
              </a:ext>
            </a:extLst>
          </p:cNvPr>
          <p:cNvSpPr txBox="1"/>
          <p:nvPr userDrawn="1"/>
        </p:nvSpPr>
        <p:spPr>
          <a:xfrm>
            <a:off x="9630116" y="6346108"/>
            <a:ext cx="1662546" cy="404658"/>
          </a:xfrm>
          <a:prstGeom prst="rect">
            <a:avLst/>
          </a:prstGeom>
          <a:noFill/>
        </p:spPr>
        <p:txBody>
          <a:bodyPr wrap="square" lIns="0" tIns="36000" rIns="0" bIns="0" rtlCol="0">
            <a:spAutoFit/>
          </a:bodyPr>
          <a:lstStyle/>
          <a:p>
            <a:pPr algn="r">
              <a:lnSpc>
                <a:spcPts val="1400"/>
              </a:lnSpc>
            </a:pPr>
            <a:r>
              <a:rPr lang="en-US" sz="1600" b="1" spc="-100" baseline="0" noProof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MACHINE</a:t>
            </a:r>
          </a:p>
          <a:p>
            <a:pPr algn="r">
              <a:lnSpc>
                <a:spcPts val="1400"/>
              </a:lnSpc>
            </a:pPr>
            <a:r>
              <a:rPr lang="en-US" sz="1600" b="1" spc="-100" baseline="0" noProof="0">
                <a:solidFill>
                  <a:schemeClr val="tx1"/>
                </a:solidFill>
                <a:latin typeface="Corbel" panose="020B0503020204020204" pitchFamily="34" charset="0"/>
              </a:rPr>
              <a:t>AXIALE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B322F68-670D-45A0-A54F-7E70BCEAED3F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69B5F15-353A-4344-8D61-F4E25AA9FB6C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FA0C0AA-FCE8-4A7F-928A-54C96BBA9053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pic>
        <p:nvPicPr>
          <p:cNvPr id="13" name="Picture Placeholder 17" descr="decorative element">
            <a:extLst>
              <a:ext uri="{FF2B5EF4-FFF2-40B4-BE49-F238E27FC236}">
                <a16:creationId xmlns:a16="http://schemas.microsoft.com/office/drawing/2014/main" id="{4CCF3553-9CB2-4C91-9A4E-6C9FD4187959}"/>
              </a:ext>
            </a:extLst>
          </p:cNvPr>
          <p:cNvPicPr>
            <a:picLocks noChangeAspect="1"/>
          </p:cNvPicPr>
          <p:nvPr userDrawn="1"/>
        </p:nvPicPr>
        <p:blipFill>
          <a:blip r:embed="rId22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980476" y="0"/>
            <a:ext cx="2211524" cy="619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  <p:sldLayoutId id="2147483663" r:id="rId3"/>
    <p:sldLayoutId id="2147483658" r:id="rId4"/>
    <p:sldLayoutId id="2147483665" r:id="rId5"/>
    <p:sldLayoutId id="2147483659" r:id="rId6"/>
    <p:sldLayoutId id="2147483660" r:id="rId7"/>
    <p:sldLayoutId id="2147483664" r:id="rId8"/>
    <p:sldLayoutId id="2147483650" r:id="rId9"/>
    <p:sldLayoutId id="2147483656" r:id="rId10"/>
    <p:sldLayoutId id="2147483657" r:id="rId11"/>
    <p:sldLayoutId id="2147483654" r:id="rId12"/>
    <p:sldLayoutId id="2147483672" r:id="rId13"/>
    <p:sldLayoutId id="2147483666" r:id="rId14"/>
    <p:sldLayoutId id="2147483667" r:id="rId15"/>
    <p:sldLayoutId id="2147483668" r:id="rId16"/>
    <p:sldLayoutId id="2147483673" r:id="rId17"/>
    <p:sldLayoutId id="2147483675" r:id="rId18"/>
    <p:sldLayoutId id="2147483669" r:id="rId19"/>
    <p:sldLayoutId id="2147483655" r:id="rId2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 cap="all" spc="-1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13" Type="http://schemas.openxmlformats.org/officeDocument/2006/relationships/image" Target="../media/image35.sv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3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9.svg"/><Relationship Id="rId11" Type="http://schemas.openxmlformats.org/officeDocument/2006/relationships/hyperlink" Target="https://www.overleaf.com/read/kktmzyqbvwfn" TargetMode="External"/><Relationship Id="rId5" Type="http://schemas.openxmlformats.org/officeDocument/2006/relationships/image" Target="../media/image28.png"/><Relationship Id="rId10" Type="http://schemas.openxmlformats.org/officeDocument/2006/relationships/image" Target="../media/image33.svg"/><Relationship Id="rId4" Type="http://schemas.openxmlformats.org/officeDocument/2006/relationships/image" Target="../media/image27.svg"/><Relationship Id="rId9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ur.wikipedia.org/wiki/%D9%81%D8%A7%D8%A6%D9%84:%D9%84%D9%88%DB%81%D8%A7.JPG" TargetMode="External"/><Relationship Id="rId3" Type="http://schemas.openxmlformats.org/officeDocument/2006/relationships/image" Target="../media/image40.jpeg"/><Relationship Id="rId7" Type="http://schemas.openxmlformats.org/officeDocument/2006/relationships/image" Target="../media/image42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en.wikipedia.org/wiki/Neodymium_magnet" TargetMode="External"/><Relationship Id="rId5" Type="http://schemas.openxmlformats.org/officeDocument/2006/relationships/image" Target="../media/image41.jpeg"/><Relationship Id="rId10" Type="http://schemas.openxmlformats.org/officeDocument/2006/relationships/hyperlink" Target="https://www.flickr.com/photos/flickr/23867665116" TargetMode="External"/><Relationship Id="rId4" Type="http://schemas.openxmlformats.org/officeDocument/2006/relationships/hyperlink" Target="https://fr.wikipedia.org/wiki/Cuivre" TargetMode="External"/><Relationship Id="rId9" Type="http://schemas.openxmlformats.org/officeDocument/2006/relationships/image" Target="../media/image43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microsoft.com/office/2007/relationships/hdphoto" Target="../media/hdphoto1.wdp"/><Relationship Id="rId9" Type="http://schemas.openxmlformats.org/officeDocument/2006/relationships/image" Target="../media/image7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13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1.sv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Relationship Id="rId14" Type="http://schemas.openxmlformats.org/officeDocument/2006/relationships/image" Target="../media/image19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4.sv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svg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9.svg"/><Relationship Id="rId5" Type="http://schemas.openxmlformats.org/officeDocument/2006/relationships/image" Target="../media/image68.png"/><Relationship Id="rId10" Type="http://schemas.openxmlformats.org/officeDocument/2006/relationships/hyperlink" Target="https://www.researchgate.net/figure/Pareto-front-or-set-of-Non-dominated-solutionNguyen-and-Kachitvichyanukul-2010_fig1_280495981" TargetMode="External"/><Relationship Id="rId4" Type="http://schemas.openxmlformats.org/officeDocument/2006/relationships/image" Target="../media/image67.svg"/><Relationship Id="rId9" Type="http://schemas.openxmlformats.org/officeDocument/2006/relationships/image" Target="../media/image72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svg"/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76.svg"/><Relationship Id="rId5" Type="http://schemas.openxmlformats.org/officeDocument/2006/relationships/image" Target="../media/image75.png"/><Relationship Id="rId10" Type="http://schemas.openxmlformats.org/officeDocument/2006/relationships/image" Target="../media/image69.svg"/><Relationship Id="rId4" Type="http://schemas.openxmlformats.org/officeDocument/2006/relationships/image" Target="../media/image74.svg"/><Relationship Id="rId9" Type="http://schemas.openxmlformats.org/officeDocument/2006/relationships/image" Target="../media/image68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5" Type="http://schemas.microsoft.com/office/2007/relationships/hdphoto" Target="../media/hdphoto3.wdp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ch00ftech.com/2016/11/20/lorentz-forces-and-losing-the-pinewood-derby/3/" TargetMode="External"/><Relationship Id="rId3" Type="http://schemas.openxmlformats.org/officeDocument/2006/relationships/image" Target="../media/image23.jpeg"/><Relationship Id="rId7" Type="http://schemas.openxmlformats.org/officeDocument/2006/relationships/image" Target="../media/image25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fr.wikipedia.org/wiki/MATLAB" TargetMode="External"/><Relationship Id="rId5" Type="http://schemas.openxmlformats.org/officeDocument/2006/relationships/image" Target="../media/image24.png"/><Relationship Id="rId4" Type="http://schemas.openxmlformats.org/officeDocument/2006/relationships/hyperlink" Target="http://2013.igem.org/Team:KU_Leuven/Project/Ecological/Modelling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209990B-F086-44C0-860A-6C37B8F7A1D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/>
              <a:t>Machine axiale</a:t>
            </a:r>
            <a:br>
              <a:rPr lang="fr-FR"/>
            </a:br>
            <a:br>
              <a:rPr lang="fr-FR"/>
            </a:br>
            <a:r>
              <a:rPr lang="fr-FR"/>
              <a:t>st7 – énergie</a:t>
            </a:r>
            <a:endParaRPr lang="en-US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F101F10-AC23-4AE7-97B1-798986AC8BB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/>
              <a:t>Encadrant:</a:t>
            </a:r>
          </a:p>
          <a:p>
            <a:r>
              <a:rPr lang="fr-FR"/>
              <a:t>Maya </a:t>
            </a:r>
            <a:r>
              <a:rPr lang="fr-FR" err="1"/>
              <a:t>Hage</a:t>
            </a:r>
            <a:r>
              <a:rPr lang="fr-FR"/>
              <a:t>-Hassan</a:t>
            </a:r>
          </a:p>
          <a:p>
            <a:r>
              <a:rPr lang="fr-FR" i="0"/>
              <a:t>14h30-15h10</a:t>
            </a:r>
            <a:endParaRPr lang="fr-FR"/>
          </a:p>
        </p:txBody>
      </p:sp>
      <p:pic>
        <p:nvPicPr>
          <p:cNvPr id="6" name="Picture Placeholder 17" descr="decorative element">
            <a:extLst>
              <a:ext uri="{FF2B5EF4-FFF2-40B4-BE49-F238E27FC236}">
                <a16:creationId xmlns:a16="http://schemas.microsoft.com/office/drawing/2014/main" id="{6F8EE2D8-EAD7-4A36-BD95-5C7E131E09C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7" b="27"/>
          <a:stretch>
            <a:fillRect/>
          </a:stretch>
        </p:blipFill>
        <p:spPr>
          <a:xfrm>
            <a:off x="9980613" y="4763"/>
            <a:ext cx="22113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7324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3BB4F6-A142-46EB-8C02-8BADED852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NOTRE ORGANISATION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AE13E4-E048-4F73-9469-0B1572C0F3E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fr-FR"/>
              <a:t>Prise en main du projet – Kick off au 19 février 2020</a:t>
            </a:r>
          </a:p>
        </p:txBody>
      </p:sp>
      <p:pic>
        <p:nvPicPr>
          <p:cNvPr id="13" name="Content Placeholder 12" descr="Briefcase">
            <a:extLst>
              <a:ext uri="{FF2B5EF4-FFF2-40B4-BE49-F238E27FC236}">
                <a16:creationId xmlns:a16="http://schemas.microsoft.com/office/drawing/2014/main" id="{2CEA6211-211B-4F24-84B2-605A673A58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33218" y="1346471"/>
            <a:ext cx="914400" cy="914400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73C9B3-3C3A-4EC2-9AA0-B692F84C0C7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303897" y="1507535"/>
            <a:ext cx="1764000" cy="4679250"/>
          </a:xfrm>
        </p:spPr>
        <p:txBody>
          <a:bodyPr/>
          <a:lstStyle/>
          <a:p>
            <a:endParaRPr lang="fr-FR"/>
          </a:p>
          <a:p>
            <a:endParaRPr lang="fr-FR"/>
          </a:p>
          <a:p>
            <a:r>
              <a:rPr lang="fr-FR" b="1"/>
              <a:t>Division des tâches </a:t>
            </a:r>
            <a:r>
              <a:rPr lang="fr-FR"/>
              <a:t>au sein de l’équipe </a:t>
            </a:r>
            <a:endParaRPr lang="en-US"/>
          </a:p>
          <a:p>
            <a:r>
              <a:rPr lang="fr-FR"/>
              <a:t>Organisation plus </a:t>
            </a:r>
            <a:r>
              <a:rPr lang="fr-FR" b="1"/>
              <a:t>agile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201E68A-5FCD-4CD3-B6CE-16AF2F16FE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vert="horz" lIns="0" tIns="0" rIns="0" bIns="0" rtlCol="0" anchor="t">
            <a:noAutofit/>
          </a:bodyPr>
          <a:lstStyle/>
          <a:p>
            <a:endParaRPr lang="fr-FR"/>
          </a:p>
          <a:p>
            <a:endParaRPr lang="fr-FR"/>
          </a:p>
          <a:p>
            <a:r>
              <a:rPr lang="fr-FR" b="1"/>
              <a:t>Timeline</a:t>
            </a:r>
            <a:r>
              <a:rPr lang="fr-FR"/>
              <a:t> du projet sur edunao</a:t>
            </a:r>
            <a:endParaRPr lang="en-US"/>
          </a:p>
          <a:p>
            <a:r>
              <a:rPr lang="fr-FR"/>
              <a:t>Organisation réunions et </a:t>
            </a:r>
            <a:r>
              <a:rPr lang="fr-FR" b="1"/>
              <a:t>points d’avancement </a:t>
            </a:r>
            <a:r>
              <a:rPr lang="fr-FR"/>
              <a:t>avec Maya</a:t>
            </a:r>
            <a:endParaRPr lang="en-US"/>
          </a:p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410CECE-0673-4F8B-A169-9E7AAF31FBB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993903" y="1507535"/>
            <a:ext cx="1764000" cy="4679250"/>
          </a:xfrm>
        </p:spPr>
        <p:txBody>
          <a:bodyPr/>
          <a:lstStyle/>
          <a:p>
            <a:endParaRPr lang="fr-FR"/>
          </a:p>
          <a:p>
            <a:endParaRPr lang="fr-FR"/>
          </a:p>
          <a:p>
            <a:r>
              <a:rPr lang="fr-FR"/>
              <a:t>On a divisé des </a:t>
            </a:r>
            <a:r>
              <a:rPr lang="fr-FR" b="1"/>
              <a:t>rôles</a:t>
            </a:r>
            <a:r>
              <a:rPr lang="fr-FR"/>
              <a:t> dans l’équipe</a:t>
            </a:r>
          </a:p>
          <a:p>
            <a:r>
              <a:rPr lang="fr-FR"/>
              <a:t>Questionnaire des compétences (</a:t>
            </a:r>
            <a:r>
              <a:rPr lang="fr-FR" b="1"/>
              <a:t>Atelier</a:t>
            </a:r>
            <a:r>
              <a:rPr lang="fr-FR"/>
              <a:t>)</a:t>
            </a:r>
          </a:p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9B5D178-5946-43A6-B0A0-F3CF4090266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70240" y="1507535"/>
            <a:ext cx="1764000" cy="4683715"/>
          </a:xfrm>
        </p:spPr>
        <p:txBody>
          <a:bodyPr/>
          <a:lstStyle/>
          <a:p>
            <a:endParaRPr lang="fr-FR"/>
          </a:p>
          <a:p>
            <a:endParaRPr lang="fr-FR"/>
          </a:p>
          <a:p>
            <a:r>
              <a:rPr lang="fr-FR"/>
              <a:t>Utilisation de </a:t>
            </a:r>
            <a:r>
              <a:rPr lang="fr-FR" b="1"/>
              <a:t>MS Teams</a:t>
            </a:r>
          </a:p>
          <a:p>
            <a:r>
              <a:rPr lang="fr-FR" b="1"/>
              <a:t>Trois</a:t>
            </a:r>
            <a:r>
              <a:rPr lang="fr-FR"/>
              <a:t> canaux:</a:t>
            </a:r>
          </a:p>
          <a:p>
            <a:pPr lvl="1"/>
            <a:r>
              <a:rPr lang="fr-FR"/>
              <a:t>General</a:t>
            </a:r>
          </a:p>
          <a:p>
            <a:pPr lvl="1"/>
            <a:r>
              <a:rPr lang="fr-FR"/>
              <a:t>Modélisation</a:t>
            </a:r>
          </a:p>
          <a:p>
            <a:pPr lvl="1"/>
            <a:r>
              <a:rPr lang="fr-FR"/>
              <a:t>Optimisation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331E6F-D26D-407A-8C90-8DEAD6CD1ABB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10</a:t>
            </a:fld>
            <a:endParaRPr lang="en-US" noProof="0"/>
          </a:p>
        </p:txBody>
      </p:sp>
      <p:pic>
        <p:nvPicPr>
          <p:cNvPr id="15" name="Graphic 14" descr="Monthly calendar">
            <a:extLst>
              <a:ext uri="{FF2B5EF4-FFF2-40B4-BE49-F238E27FC236}">
                <a16:creationId xmlns:a16="http://schemas.microsoft.com/office/drawing/2014/main" id="{1E6CFEB3-A4AE-4165-8AA0-C15E7A0BD339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69218" y="1346471"/>
            <a:ext cx="914400" cy="914400"/>
          </a:xfrm>
          <a:prstGeom prst="rect">
            <a:avLst/>
          </a:prstGeom>
        </p:spPr>
      </p:pic>
      <p:pic>
        <p:nvPicPr>
          <p:cNvPr id="17" name="Graphic 16" descr="Checklist">
            <a:extLst>
              <a:ext uri="{FF2B5EF4-FFF2-40B4-BE49-F238E27FC236}">
                <a16:creationId xmlns:a16="http://schemas.microsoft.com/office/drawing/2014/main" id="{204AC5B6-7248-46B9-AAFC-D85E99254638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782774" y="1346471"/>
            <a:ext cx="914400" cy="914400"/>
          </a:xfrm>
          <a:prstGeom prst="rect">
            <a:avLst/>
          </a:prstGeom>
        </p:spPr>
      </p:pic>
      <p:pic>
        <p:nvPicPr>
          <p:cNvPr id="21" name="Graphic 20" descr="Users">
            <a:extLst>
              <a:ext uri="{FF2B5EF4-FFF2-40B4-BE49-F238E27FC236}">
                <a16:creationId xmlns:a16="http://schemas.microsoft.com/office/drawing/2014/main" id="{FC1DB6AB-269B-47F1-A263-1E2A38221564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53675" y="1444207"/>
            <a:ext cx="914400" cy="914400"/>
          </a:xfrm>
          <a:prstGeom prst="rect">
            <a:avLst/>
          </a:prstGeom>
        </p:spPr>
      </p:pic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1AF96F0B-2648-4F1E-8A60-91D054B8774C}"/>
              </a:ext>
            </a:extLst>
          </p:cNvPr>
          <p:cNvSpPr txBox="1">
            <a:spLocks/>
          </p:cNvSpPr>
          <p:nvPr/>
        </p:nvSpPr>
        <p:spPr>
          <a:xfrm>
            <a:off x="7838906" y="1507535"/>
            <a:ext cx="1764000" cy="461592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/>
          </a:p>
          <a:p>
            <a:endParaRPr lang="fr-FR"/>
          </a:p>
          <a:p>
            <a:r>
              <a:rPr lang="fr-FR" b="1"/>
              <a:t>Rapport</a:t>
            </a:r>
            <a:r>
              <a:rPr lang="fr-FR"/>
              <a:t> en ligne sur </a:t>
            </a:r>
            <a:r>
              <a:rPr lang="fr-FR">
                <a:hlinkClick r:id="rId11"/>
              </a:rPr>
              <a:t>overleaf.com</a:t>
            </a:r>
            <a:endParaRPr lang="fr-FR"/>
          </a:p>
          <a:p>
            <a:endParaRPr lang="en-US"/>
          </a:p>
        </p:txBody>
      </p:sp>
      <p:pic>
        <p:nvPicPr>
          <p:cNvPr id="24" name="Graphic 23" descr="Document">
            <a:extLst>
              <a:ext uri="{FF2B5EF4-FFF2-40B4-BE49-F238E27FC236}">
                <a16:creationId xmlns:a16="http://schemas.microsoft.com/office/drawing/2014/main" id="{FE8C4A04-5AD4-47F6-867A-6065AE2FBE05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178221" y="134647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4772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A98D06-131F-4630-8231-A3FCE0DC0FF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/>
              <a:t>3. MODÉLISATION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5A0981-36FF-4AB8-A523-0D654B978B1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/>
              <a:t>Notre modèle numérique avec FEMM et MATLAB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184F94-893B-41BA-8AAC-87C8188A497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11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3154464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0D2E73-D46B-4AC7-A382-2BB89C24C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Principe de conception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DF43BE6-2273-4453-B969-A103E177FCA3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12</a:t>
            </a:fld>
            <a:endParaRPr lang="en-US" noProof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7147EF-FE71-4074-B814-F8CEFA4064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fr-FR" sz="2700"/>
              <a:t>Modèle numérique: Choix justifié vu la </a:t>
            </a:r>
            <a:r>
              <a:rPr lang="fr-FR" sz="2700" b="1"/>
              <a:t>complexité de la géométrie</a:t>
            </a:r>
            <a:r>
              <a:rPr lang="fr-FR" sz="2700"/>
              <a:t> </a:t>
            </a:r>
          </a:p>
          <a:p>
            <a:r>
              <a:rPr lang="fr-FR" sz="2700"/>
              <a:t>Modélisation et Optimisation </a:t>
            </a:r>
            <a:r>
              <a:rPr lang="fr-FR" sz="2700" b="1"/>
              <a:t>2D</a:t>
            </a:r>
            <a:r>
              <a:rPr lang="fr-FR" sz="2700"/>
              <a:t> avec FEMM et MATLAB</a:t>
            </a:r>
            <a:endParaRPr lang="fr-FR" sz="2700">
              <a:cs typeface="Times New Roman"/>
            </a:endParaRPr>
          </a:p>
          <a:p>
            <a:pPr marL="342900" indent="-342900">
              <a:buFont typeface="+mj-lt"/>
              <a:buAutoNum type="arabicPeriod"/>
            </a:pPr>
            <a:r>
              <a:rPr lang="fr-FR" sz="2700"/>
              <a:t>D’abord, réaliser une </a:t>
            </a:r>
            <a:r>
              <a:rPr lang="fr-FR" sz="2700" b="1"/>
              <a:t>linéarisation</a:t>
            </a:r>
            <a:r>
              <a:rPr lang="fr-FR" sz="2700"/>
              <a:t> du </a:t>
            </a:r>
            <a:r>
              <a:rPr lang="fr-FR" sz="2700" b="1"/>
              <a:t>modèle</a:t>
            </a:r>
            <a:endParaRPr lang="fr-FR" sz="2700" b="1">
              <a:cs typeface="Times New Roman"/>
            </a:endParaRPr>
          </a:p>
          <a:p>
            <a:pPr marL="342900" indent="-342900">
              <a:buFont typeface="+mj-lt"/>
              <a:buAutoNum type="arabicPeriod"/>
            </a:pPr>
            <a:r>
              <a:rPr lang="fr-FR" sz="2700"/>
              <a:t>Création de la </a:t>
            </a:r>
            <a:r>
              <a:rPr lang="fr-FR" sz="2700" b="1"/>
              <a:t>géométrie</a:t>
            </a:r>
            <a:r>
              <a:rPr lang="fr-FR" sz="2700"/>
              <a:t> avec des nœuds bien définis</a:t>
            </a:r>
            <a:endParaRPr lang="fr-FR" sz="2700">
              <a:cs typeface="Times New Roman"/>
            </a:endParaRPr>
          </a:p>
          <a:p>
            <a:pPr marL="342900" indent="-342900">
              <a:buFont typeface="+mj-lt"/>
              <a:buAutoNum type="arabicPeriod"/>
            </a:pPr>
            <a:r>
              <a:rPr lang="fr-FR" sz="2700"/>
              <a:t>Attribuer des </a:t>
            </a:r>
            <a:r>
              <a:rPr lang="fr-FR" sz="2700" b="1"/>
              <a:t>groupes</a:t>
            </a:r>
            <a:endParaRPr lang="fr-FR" sz="2700" b="1">
              <a:cs typeface="Times New Roman"/>
            </a:endParaRPr>
          </a:p>
          <a:p>
            <a:pPr marL="342900" indent="-342900">
              <a:buFont typeface="+mj-lt"/>
              <a:buAutoNum type="arabicPeriod"/>
            </a:pPr>
            <a:r>
              <a:rPr lang="fr-FR" sz="2700"/>
              <a:t>Création des </a:t>
            </a:r>
            <a:r>
              <a:rPr lang="fr-FR" sz="2700" b="1"/>
              <a:t>circuits</a:t>
            </a:r>
            <a:endParaRPr lang="fr-FR" sz="2700" b="1">
              <a:cs typeface="Times New Roman"/>
            </a:endParaRPr>
          </a:p>
          <a:p>
            <a:pPr marL="342900" indent="-342900">
              <a:buFont typeface="+mj-lt"/>
              <a:buAutoNum type="arabicPeriod"/>
            </a:pPr>
            <a:r>
              <a:rPr lang="fr-FR" sz="2700"/>
              <a:t>Définition des </a:t>
            </a:r>
            <a:r>
              <a:rPr lang="fr-FR" sz="2700" b="1"/>
              <a:t>matériaux</a:t>
            </a:r>
            <a:endParaRPr lang="fr-FR" sz="2700" b="1">
              <a:cs typeface="Times New Roman"/>
            </a:endParaRPr>
          </a:p>
          <a:p>
            <a:pPr marL="342900" indent="-342900">
              <a:buFont typeface="+mj-lt"/>
              <a:buAutoNum type="arabicPeriod"/>
            </a:pPr>
            <a:r>
              <a:rPr lang="fr-FR" sz="2700" b="1"/>
              <a:t>Conditions</a:t>
            </a:r>
            <a:r>
              <a:rPr lang="fr-FR" sz="2700"/>
              <a:t> aux </a:t>
            </a:r>
            <a:r>
              <a:rPr lang="fr-FR" sz="2700" b="1"/>
              <a:t>limites</a:t>
            </a:r>
            <a:r>
              <a:rPr lang="fr-FR" sz="2700"/>
              <a:t> et de bornes</a:t>
            </a:r>
            <a:endParaRPr lang="fr-FR" sz="2700">
              <a:cs typeface="Times New Roman"/>
            </a:endParaRPr>
          </a:p>
          <a:p>
            <a:pPr marL="342900" indent="-342900">
              <a:buAutoNum type="arabicPeriod"/>
            </a:pPr>
            <a:r>
              <a:rPr lang="fr-FR" sz="2700" b="1">
                <a:cs typeface="Times New Roman"/>
              </a:rPr>
              <a:t>Sauvegarde</a:t>
            </a:r>
            <a:r>
              <a:rPr lang="fr-FR" sz="2700">
                <a:cs typeface="Times New Roman"/>
              </a:rPr>
              <a:t> obligatoire des données</a:t>
            </a:r>
          </a:p>
          <a:p>
            <a:pPr marL="342900" indent="-342900">
              <a:buFont typeface="+mj-lt"/>
              <a:buAutoNum type="arabicPeriod"/>
            </a:pPr>
            <a:r>
              <a:rPr lang="fr-FR" sz="2700"/>
              <a:t>Phase d’</a:t>
            </a:r>
            <a:r>
              <a:rPr lang="fr-FR" sz="2700" b="1"/>
              <a:t>analyse</a:t>
            </a:r>
            <a:endParaRPr lang="fr-FR" sz="2700" b="1">
              <a:cs typeface="Times New Roman"/>
            </a:endParaRP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6323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AF4FF-D9CD-4CBB-8CEE-CFB0E6319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Linéarisation du modèle 3d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F596EC8-ED4B-4017-993B-DE2271B792B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13</a:t>
            </a:fld>
            <a:endParaRPr lang="en-US" noProof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4BE195-C21C-46CD-ADC5-D51A1F5C76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165437"/>
            <a:ext cx="9198000" cy="5130588"/>
          </a:xfrm>
        </p:spPr>
        <p:txBody>
          <a:bodyPr vert="horz" lIns="0" tIns="0" rIns="0" bIns="0" rtlCol="0" anchor="t">
            <a:noAutofit/>
          </a:bodyPr>
          <a:lstStyle/>
          <a:p>
            <a:endParaRPr lang="fr-FR"/>
          </a:p>
          <a:p>
            <a:r>
              <a:rPr lang="fr-FR"/>
              <a:t>Consiste à réaliser un plan de coupe de la machine par un cylindre de rayon Req et puis dérouler le cylindre pour obtenir la structure en 2D. Ce passage est appelé </a:t>
            </a:r>
            <a:r>
              <a:rPr lang="fr-FR" b="1"/>
              <a:t>couronne – rectangle.</a:t>
            </a:r>
            <a:endParaRPr lang="fr-FR" b="1">
              <a:cs typeface="Times New Roman"/>
            </a:endParaRPr>
          </a:p>
          <a:p>
            <a:endParaRPr lang="fr-FR" b="1"/>
          </a:p>
          <a:p>
            <a:pPr marL="0" indent="0">
              <a:buNone/>
            </a:pPr>
            <a:r>
              <a:rPr lang="fr-FR">
                <a:ea typeface="+mn-lt"/>
                <a:cs typeface="+mn-lt"/>
              </a:rPr>
              <a:t>    Req = (</a:t>
            </a:r>
            <a:r>
              <a:rPr lang="fr-FR" err="1">
                <a:ea typeface="+mn-lt"/>
                <a:cs typeface="+mn-lt"/>
              </a:rPr>
              <a:t>Rext+Rint</a:t>
            </a:r>
            <a:r>
              <a:rPr lang="fr-FR">
                <a:ea typeface="+mn-lt"/>
                <a:cs typeface="+mn-lt"/>
              </a:rPr>
              <a:t>)/2;                                                   </a:t>
            </a:r>
            <a:endParaRPr lang="fr-FR" b="1">
              <a:cs typeface="Times New Roman"/>
            </a:endParaRPr>
          </a:p>
          <a:p>
            <a:pPr marL="0" indent="0">
              <a:buNone/>
            </a:pPr>
            <a:r>
              <a:rPr lang="fr-FR">
                <a:ea typeface="+mn-lt"/>
                <a:cs typeface="+mn-lt"/>
              </a:rPr>
              <a:t>    lm = 2*pi*Req;                                                             </a:t>
            </a:r>
            <a:endParaRPr lang="fr-FR">
              <a:cs typeface="Times New Roman"/>
            </a:endParaRPr>
          </a:p>
          <a:p>
            <a:pPr marL="0" indent="0">
              <a:buNone/>
            </a:pPr>
            <a:r>
              <a:rPr lang="fr-FR">
                <a:ea typeface="+mn-lt"/>
                <a:cs typeface="+mn-lt"/>
              </a:rPr>
              <a:t>    </a:t>
            </a:r>
            <a:r>
              <a:rPr lang="fr-FR" err="1">
                <a:ea typeface="+mn-lt"/>
                <a:cs typeface="+mn-lt"/>
              </a:rPr>
              <a:t>Prof_eq</a:t>
            </a:r>
            <a:r>
              <a:rPr lang="fr-FR">
                <a:ea typeface="+mn-lt"/>
                <a:cs typeface="+mn-lt"/>
              </a:rPr>
              <a:t> = (Rext^2-Rint^2)/(2*Req)                      </a:t>
            </a:r>
            <a:endParaRPr lang="fr-FR">
              <a:cs typeface="Times New Roman"/>
            </a:endParaRPr>
          </a:p>
          <a:p>
            <a:endParaRPr lang="fr-FR" b="1">
              <a:cs typeface="Times New Roman"/>
            </a:endParaRPr>
          </a:p>
          <a:p>
            <a:endParaRPr lang="fr-FR" b="1"/>
          </a:p>
          <a:p>
            <a:r>
              <a:rPr lang="fr-FR" b="1"/>
              <a:t>Validité</a:t>
            </a:r>
            <a:r>
              <a:rPr lang="fr-FR"/>
              <a:t> de ce passage à travers d’une </a:t>
            </a:r>
            <a:r>
              <a:rPr lang="fr-FR" b="1"/>
              <a:t>comparaison du flux magnétique </a:t>
            </a:r>
            <a:r>
              <a:rPr lang="fr-FR"/>
              <a:t>par éléments finis dans la thèse de Paul </a:t>
            </a:r>
            <a:r>
              <a:rPr lang="fr-FR" err="1"/>
              <a:t>Akiki</a:t>
            </a:r>
            <a:r>
              <a:rPr lang="fr-FR"/>
              <a:t>.</a:t>
            </a:r>
            <a:endParaRPr lang="fr-FR">
              <a:cs typeface="Times New Roman"/>
            </a:endParaRPr>
          </a:p>
          <a:p>
            <a:r>
              <a:rPr lang="fr-FR" b="1"/>
              <a:t>Modélisation 2D au rayon moyen</a:t>
            </a:r>
            <a:r>
              <a:rPr lang="fr-FR"/>
              <a:t> de la machine à flux axial.</a:t>
            </a:r>
            <a:endParaRPr lang="fr-FR">
              <a:cs typeface="Times New Roman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F24177-A737-437C-94BA-D6A5E78848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2541" y="2158937"/>
            <a:ext cx="5415129" cy="2165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9347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295F3C-7CFB-4E89-A83B-B8F5D86AC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géométrie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2B7A986-50FE-455E-BC21-0BB28EF1D32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14</a:t>
            </a:fld>
            <a:endParaRPr lang="en-US" noProof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C536FF-52A7-4C60-BFF3-FF59D69FF1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4037" y="1476448"/>
            <a:ext cx="4410344" cy="2887008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fr-FR" sz="2400"/>
              <a:t>Dessin du </a:t>
            </a:r>
            <a:r>
              <a:rPr lang="fr-FR" sz="2400" b="1"/>
              <a:t>rotor</a:t>
            </a:r>
          </a:p>
          <a:p>
            <a:r>
              <a:rPr lang="fr-FR" sz="2400"/>
              <a:t>Placer le </a:t>
            </a:r>
            <a:r>
              <a:rPr lang="fr-FR" sz="2400" b="1"/>
              <a:t>premier aimant </a:t>
            </a:r>
            <a:r>
              <a:rPr lang="fr-FR" sz="2400"/>
              <a:t>du rotor</a:t>
            </a:r>
          </a:p>
          <a:p>
            <a:r>
              <a:rPr lang="fr-FR" sz="2400" b="1"/>
              <a:t>Répliquer</a:t>
            </a:r>
            <a:r>
              <a:rPr lang="fr-FR" sz="2400"/>
              <a:t> l’aimant (2P fois)</a:t>
            </a:r>
          </a:p>
          <a:p>
            <a:r>
              <a:rPr lang="fr-FR" sz="2400" b="1"/>
              <a:t>Argument</a:t>
            </a:r>
            <a:r>
              <a:rPr lang="fr-FR" sz="2400"/>
              <a:t> </a:t>
            </a:r>
            <a:r>
              <a:rPr lang="fr-FR" sz="2400" b="1"/>
              <a:t>symétrique</a:t>
            </a:r>
            <a:r>
              <a:rPr lang="fr-FR" sz="2400"/>
              <a:t> pour obtenir toute la structure de la machine</a:t>
            </a:r>
          </a:p>
          <a:p>
            <a:r>
              <a:rPr lang="fr-FR" sz="2400"/>
              <a:t>Dessin du </a:t>
            </a:r>
            <a:r>
              <a:rPr lang="fr-FR" sz="2400" b="1"/>
              <a:t>stator</a:t>
            </a:r>
          </a:p>
          <a:p>
            <a:r>
              <a:rPr lang="fr-FR" sz="2400">
                <a:cs typeface="Times New Roman"/>
              </a:rPr>
              <a:t>Calcul de la </a:t>
            </a:r>
            <a:r>
              <a:rPr lang="fr-FR" sz="2400" b="1">
                <a:cs typeface="Times New Roman"/>
              </a:rPr>
              <a:t>masse</a:t>
            </a:r>
            <a:r>
              <a:rPr lang="fr-FR" sz="2400">
                <a:cs typeface="Times New Roman"/>
              </a:rPr>
              <a:t> des composant</a:t>
            </a:r>
          </a:p>
        </p:txBody>
      </p:sp>
      <p:pic>
        <p:nvPicPr>
          <p:cNvPr id="7" name="Image 5" descr="Une image contenant capture d’écran&#10;&#10;Description générée avec un niveau de confiance très élevé">
            <a:extLst>
              <a:ext uri="{FF2B5EF4-FFF2-40B4-BE49-F238E27FC236}">
                <a16:creationId xmlns:a16="http://schemas.microsoft.com/office/drawing/2014/main" id="{16E7E234-570C-4D23-AEE9-B888C39C76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7571" y="1476448"/>
            <a:ext cx="6440216" cy="3676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2696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335E0-369A-44E1-B82A-1F64BC2A6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Modèle magnétique sur </a:t>
            </a:r>
            <a:r>
              <a:rPr lang="fr-FR" err="1"/>
              <a:t>femm</a:t>
            </a:r>
            <a:r>
              <a:rPr lang="fr-FR"/>
              <a:t> (rotor)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E804CEA-7D8A-4422-9184-BF2FF5EE5568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15</a:t>
            </a:fld>
            <a:endParaRPr lang="en-US" noProof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4B638A-4E8D-47C2-A0FA-BC418206C2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046375"/>
            <a:ext cx="4203610" cy="513058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fr-FR" sz="3200"/>
              <a:t>Définition des nœuds</a:t>
            </a:r>
          </a:p>
          <a:p>
            <a:pPr marL="514350" indent="-514350">
              <a:buFont typeface="+mj-lt"/>
              <a:buAutoNum type="arabicPeriod"/>
            </a:pPr>
            <a:r>
              <a:rPr lang="fr-FR" sz="3200"/>
              <a:t>Variables pour le volume du rotor</a:t>
            </a:r>
          </a:p>
          <a:p>
            <a:pPr marL="514350" indent="-514350">
              <a:buFont typeface="+mj-lt"/>
              <a:buAutoNum type="arabicPeriod"/>
            </a:pPr>
            <a:r>
              <a:rPr lang="fr-FR" sz="3200"/>
              <a:t>Coordonnées pour la base des aimants</a:t>
            </a:r>
          </a:p>
          <a:p>
            <a:pPr marL="514350" indent="-514350">
              <a:buFont typeface="+mj-lt"/>
              <a:buAutoNum type="arabicPeriod"/>
            </a:pPr>
            <a:r>
              <a:rPr lang="fr-FR" sz="3200"/>
              <a:t>Dessin des aimants</a:t>
            </a:r>
          </a:p>
          <a:p>
            <a:pPr marL="514350" indent="-514350">
              <a:buFont typeface="+mj-lt"/>
              <a:buAutoNum type="arabicPeriod"/>
            </a:pPr>
            <a:r>
              <a:rPr lang="fr-FR" sz="3200"/>
              <a:t>Variables du volume des aimants</a:t>
            </a:r>
          </a:p>
          <a:p>
            <a:pPr marL="514350" indent="-514350">
              <a:buFont typeface="+mj-lt"/>
              <a:buAutoNum type="arabicPeriod"/>
            </a:pPr>
            <a:r>
              <a:rPr lang="fr-FR" sz="3200"/>
              <a:t>Calcul de la masse fer-culasse rotorique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96E0F5-94B5-4BDE-ADEB-F6A3FEBA32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5610" y="2232567"/>
            <a:ext cx="7452234" cy="2758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1736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7C7A0A-72AA-4D84-AA0F-1DA40F09E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Modèle magnétique sur </a:t>
            </a:r>
            <a:r>
              <a:rPr lang="fr-FR" err="1"/>
              <a:t>femm</a:t>
            </a:r>
            <a:r>
              <a:rPr lang="fr-FR"/>
              <a:t> (stator)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13CBF50-8F65-4BEE-BFE7-1D95A884BEF3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16</a:t>
            </a:fld>
            <a:endParaRPr lang="en-US" noProof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05EE51-2001-419B-8638-4F115FB976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046375"/>
            <a:ext cx="2796230" cy="5130588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fr-FR"/>
              <a:t>Définition des bobines et ses nœuds respectifs</a:t>
            </a:r>
          </a:p>
          <a:p>
            <a:pPr marL="342900" indent="-342900">
              <a:buFont typeface="+mj-lt"/>
              <a:buAutoNum type="arabicPeriod"/>
            </a:pPr>
            <a:r>
              <a:rPr lang="fr-FR"/>
              <a:t>Création des dents </a:t>
            </a:r>
          </a:p>
          <a:p>
            <a:pPr marL="342900" indent="-342900">
              <a:buFont typeface="+mj-lt"/>
              <a:buAutoNum type="arabicPeriod"/>
            </a:pPr>
            <a:r>
              <a:rPr lang="fr-FR"/>
              <a:t>Miroir de bobine</a:t>
            </a:r>
          </a:p>
          <a:p>
            <a:pPr marL="342900" indent="-342900">
              <a:buFont typeface="+mj-lt"/>
              <a:buAutoNum type="arabicPeriod"/>
            </a:pPr>
            <a:r>
              <a:rPr lang="fr-FR"/>
              <a:t>Translate</a:t>
            </a:r>
          </a:p>
          <a:p>
            <a:pPr marL="342900" indent="-342900">
              <a:buFont typeface="+mj-lt"/>
              <a:buAutoNum type="arabicPeriod"/>
            </a:pPr>
            <a:r>
              <a:rPr lang="fr-FR"/>
              <a:t>Géométrie dents et encoches</a:t>
            </a:r>
          </a:p>
          <a:p>
            <a:pPr marL="342900" indent="-342900">
              <a:buFont typeface="+mj-lt"/>
              <a:buAutoNum type="arabicPeriod"/>
            </a:pPr>
            <a:r>
              <a:rPr lang="fr-FR"/>
              <a:t>Variables pour les caractéristiques électriques bobines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F7643E-0205-4BDA-9B67-920BA7856E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9153" y="1046375"/>
            <a:ext cx="8500847" cy="496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0910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DD5C93-8146-4F94-938A-20D7646A2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Conditions</a:t>
            </a:r>
            <a:r>
              <a:rPr lang="en-US"/>
              <a:t> </a:t>
            </a:r>
            <a:r>
              <a:rPr lang="fr-FR"/>
              <a:t>aux limites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B14B7AA-835F-4CFE-BDF8-DACC3FD7C7C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17</a:t>
            </a:fld>
            <a:endParaRPr lang="en-US" noProof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7C25E0-856F-4122-AEC7-D031562FC0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408324"/>
            <a:ext cx="9198000" cy="5130588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fr-FR" sz="3600" b="1"/>
              <a:t>Dirichlet</a:t>
            </a:r>
            <a:r>
              <a:rPr lang="fr-FR" sz="3600"/>
              <a:t> : on impose une valeur au </a:t>
            </a:r>
            <a:r>
              <a:rPr lang="fr-FR" sz="3600" b="1"/>
              <a:t>champ magnétique</a:t>
            </a:r>
          </a:p>
          <a:p>
            <a:pPr marL="342900" indent="-342900">
              <a:buFont typeface="+mj-lt"/>
              <a:buAutoNum type="arabicPeriod"/>
            </a:pPr>
            <a:r>
              <a:rPr lang="fr-FR" sz="3600" b="1"/>
              <a:t>Périodique</a:t>
            </a:r>
            <a:r>
              <a:rPr lang="fr-FR" sz="3600"/>
              <a:t> : on impose la </a:t>
            </a:r>
            <a:r>
              <a:rPr lang="fr-FR" sz="3600" b="1"/>
              <a:t>continuité au bord </a:t>
            </a:r>
            <a:r>
              <a:rPr lang="fr-FR" sz="3600"/>
              <a:t>à cause de la linéarisation</a:t>
            </a:r>
          </a:p>
          <a:p>
            <a:r>
              <a:rPr lang="fr-FR" sz="3600"/>
              <a:t>Ces conditions permettent aussi de fermer notre modèle</a:t>
            </a:r>
          </a:p>
        </p:txBody>
      </p:sp>
    </p:spTree>
    <p:extLst>
      <p:ext uri="{BB962C8B-B14F-4D97-AF65-F5344CB8AC3E}">
        <p14:creationId xmlns:p14="http://schemas.microsoft.com/office/powerpoint/2010/main" val="37142961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47764-5CEF-4520-ADB4-0C6148ECF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matériaux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0B3233B-F96B-4762-B879-3E11A227F55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18</a:t>
            </a:fld>
            <a:endParaRPr lang="en-US" noProof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001BC9-DF42-493B-99DE-1ACFA68C9B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046375"/>
            <a:ext cx="5278238" cy="5130588"/>
          </a:xfrm>
        </p:spPr>
        <p:txBody>
          <a:bodyPr/>
          <a:lstStyle/>
          <a:p>
            <a:r>
              <a:rPr lang="fr-FR" sz="2800"/>
              <a:t>Nous avons besoin de certains matériaux:</a:t>
            </a:r>
          </a:p>
          <a:p>
            <a:pPr marL="342900" indent="-342900">
              <a:buFont typeface="+mj-lt"/>
              <a:buAutoNum type="arabicPeriod"/>
            </a:pPr>
            <a:r>
              <a:rPr lang="fr-FR" sz="2800"/>
              <a:t>Cuivre;</a:t>
            </a:r>
          </a:p>
          <a:p>
            <a:pPr marL="342900" indent="-342900">
              <a:buFont typeface="+mj-lt"/>
              <a:buAutoNum type="arabicPeriod"/>
            </a:pPr>
            <a:endParaRPr lang="fr-FR" sz="2800"/>
          </a:p>
          <a:p>
            <a:pPr marL="342900" indent="-342900">
              <a:buFont typeface="+mj-lt"/>
              <a:buAutoNum type="arabicPeriod"/>
            </a:pPr>
            <a:r>
              <a:rPr lang="fr-FR" sz="2800"/>
              <a:t>Fer linéaire (on peut améliorer la simulation après avec du fer non-linéaire);</a:t>
            </a:r>
          </a:p>
          <a:p>
            <a:pPr marL="342900" indent="-342900">
              <a:buFont typeface="+mj-lt"/>
              <a:buAutoNum type="arabicPeriod"/>
            </a:pPr>
            <a:endParaRPr lang="fr-FR" sz="2800"/>
          </a:p>
          <a:p>
            <a:pPr marL="342900" indent="-342900">
              <a:buFont typeface="+mj-lt"/>
              <a:buAutoNum type="arabicPeriod"/>
            </a:pPr>
            <a:r>
              <a:rPr lang="fr-FR" sz="2800"/>
              <a:t>L’air;</a:t>
            </a:r>
          </a:p>
          <a:p>
            <a:pPr marL="342900" indent="-342900">
              <a:buFont typeface="+mj-lt"/>
              <a:buAutoNum type="arabicPeriod"/>
            </a:pPr>
            <a:endParaRPr lang="fr-FR" sz="2800"/>
          </a:p>
          <a:p>
            <a:pPr marL="342900" indent="-342900">
              <a:buFont typeface="+mj-lt"/>
              <a:buAutoNum type="arabicPeriod"/>
            </a:pPr>
            <a:r>
              <a:rPr lang="fr-FR" sz="2800" err="1"/>
              <a:t>NdFeB</a:t>
            </a:r>
            <a:r>
              <a:rPr lang="fr-FR" sz="2800"/>
              <a:t> (aimants).</a:t>
            </a:r>
          </a:p>
          <a:p>
            <a:endParaRPr lang="fr-FR"/>
          </a:p>
        </p:txBody>
      </p:sp>
      <p:pic>
        <p:nvPicPr>
          <p:cNvPr id="6" name="Picture 5" descr="A picture containing piece, cake, food, plate&#10;&#10;Description automatically generated">
            <a:extLst>
              <a:ext uri="{FF2B5EF4-FFF2-40B4-BE49-F238E27FC236}">
                <a16:creationId xmlns:a16="http://schemas.microsoft.com/office/drawing/2014/main" id="{D7C6B12A-8FE0-4738-B9EC-5FDE808BC465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4048422" y="1566392"/>
            <a:ext cx="1348257" cy="1276350"/>
          </a:xfrm>
          <a:prstGeom prst="rect">
            <a:avLst/>
          </a:prstGeom>
        </p:spPr>
      </p:pic>
      <p:pic>
        <p:nvPicPr>
          <p:cNvPr id="9" name="Picture 8" descr="A close up of a device&#10;&#10;Description automatically generated">
            <a:extLst>
              <a:ext uri="{FF2B5EF4-FFF2-40B4-BE49-F238E27FC236}">
                <a16:creationId xmlns:a16="http://schemas.microsoft.com/office/drawing/2014/main" id="{BBD78112-5D83-4E55-B1FC-A89BAACD8F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6096000" y="5171610"/>
            <a:ext cx="1526928" cy="1526928"/>
          </a:xfrm>
          <a:prstGeom prst="rect">
            <a:avLst/>
          </a:prstGeom>
        </p:spPr>
      </p:pic>
      <p:pic>
        <p:nvPicPr>
          <p:cNvPr id="12" name="Picture 11" descr="A picture containing sign, doughnut, sitting, donut&#10;&#10;Description automatically generated">
            <a:extLst>
              <a:ext uri="{FF2B5EF4-FFF2-40B4-BE49-F238E27FC236}">
                <a16:creationId xmlns:a16="http://schemas.microsoft.com/office/drawing/2014/main" id="{29AA49A5-9EC6-4ECB-B440-07B97B379E5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5972176" y="2665536"/>
            <a:ext cx="1526928" cy="1526928"/>
          </a:xfrm>
          <a:prstGeom prst="rect">
            <a:avLst/>
          </a:prstGeom>
        </p:spPr>
      </p:pic>
      <p:pic>
        <p:nvPicPr>
          <p:cNvPr id="15" name="Picture 14" descr="A cloud filled sky&#10;&#10;Description automatically generated">
            <a:extLst>
              <a:ext uri="{FF2B5EF4-FFF2-40B4-BE49-F238E27FC236}">
                <a16:creationId xmlns:a16="http://schemas.microsoft.com/office/drawing/2014/main" id="{C3BA3561-AC25-41F6-A0FD-F5F6BDD99AB0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3593992" y="4190275"/>
            <a:ext cx="1802687" cy="1352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6070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54133-92E6-434E-A710-D931EAF382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Modèle </a:t>
            </a:r>
            <a:r>
              <a:rPr lang="fr-FR" err="1"/>
              <a:t>femm</a:t>
            </a:r>
            <a:r>
              <a:rPr lang="fr-FR"/>
              <a:t> de la machine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A8C600C-0EAC-4332-AECE-60120A74C5BF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19</a:t>
            </a:fld>
            <a:endParaRPr lang="en-US" noProof="0"/>
          </a:p>
        </p:txBody>
      </p:sp>
      <p:pic>
        <p:nvPicPr>
          <p:cNvPr id="6" name="Content Placeholder 5" descr="A close up of a map&#10;&#10;Description automatically generated">
            <a:extLst>
              <a:ext uri="{FF2B5EF4-FFF2-40B4-BE49-F238E27FC236}">
                <a16:creationId xmlns:a16="http://schemas.microsoft.com/office/drawing/2014/main" id="{6233462E-8715-4FA3-A6B7-638794E1F8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5" r="2485" b="-274"/>
          <a:stretch/>
        </p:blipFill>
        <p:spPr>
          <a:xfrm>
            <a:off x="177512" y="1895985"/>
            <a:ext cx="5867896" cy="3232388"/>
          </a:xfr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3A2EB7B2-4CCE-4F03-84D0-D335DB3510B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4" t="3311" r="-441" b="883"/>
          <a:stretch/>
        </p:blipFill>
        <p:spPr>
          <a:xfrm>
            <a:off x="6095713" y="1897678"/>
            <a:ext cx="5064994" cy="3230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753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86" y="2044500"/>
            <a:ext cx="5184913" cy="432000"/>
          </a:xfrm>
        </p:spPr>
        <p:txBody>
          <a:bodyPr/>
          <a:lstStyle/>
          <a:p>
            <a:r>
              <a:rPr lang="fr-FR"/>
              <a:t>Notre équipe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1DC577-0A95-47D0-95D9-5F8DA763D46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5130800" y="2747725"/>
            <a:ext cx="4498999" cy="727550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fr-FR"/>
              <a:t>Équipe de étudiants</a:t>
            </a:r>
          </a:p>
        </p:txBody>
      </p:sp>
      <p:pic>
        <p:nvPicPr>
          <p:cNvPr id="18" name="Picture Placeholder 17" descr="decorative element">
            <a:extLst>
              <a:ext uri="{FF2B5EF4-FFF2-40B4-BE49-F238E27FC236}">
                <a16:creationId xmlns:a16="http://schemas.microsoft.com/office/drawing/2014/main" id="{40103AEC-DE5B-544B-A074-043639D164F6}"/>
              </a:ext>
            </a:extLst>
          </p:cNvPr>
          <p:cNvPicPr>
            <a:picLocks noGrp="1" noChangeAspect="1"/>
          </p:cNvPicPr>
          <p:nvPr>
            <p:ph type="pic" sz="quarter" idx="33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20A7BC-76AB-4700-BC28-BAE38C8C21CF}"/>
              </a:ext>
            </a:extLst>
          </p:cNvPr>
          <p:cNvSpPr txBox="1"/>
          <p:nvPr/>
        </p:nvSpPr>
        <p:spPr>
          <a:xfrm>
            <a:off x="2062200" y="5164651"/>
            <a:ext cx="1047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Matheus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875818-0DB9-429F-87AF-F9484F4C5865}"/>
              </a:ext>
            </a:extLst>
          </p:cNvPr>
          <p:cNvSpPr txBox="1"/>
          <p:nvPr/>
        </p:nvSpPr>
        <p:spPr>
          <a:xfrm>
            <a:off x="5384946" y="5171793"/>
            <a:ext cx="760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/>
              <a:t>Théo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8C2AE4-9E1D-4EFC-9FD9-B4B95802D7F6}"/>
              </a:ext>
            </a:extLst>
          </p:cNvPr>
          <p:cNvSpPr txBox="1"/>
          <p:nvPr/>
        </p:nvSpPr>
        <p:spPr>
          <a:xfrm>
            <a:off x="3688819" y="5171793"/>
            <a:ext cx="1047750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/>
              <a:t>Lucas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8F6CFB2-6D05-46EB-8CCF-963929E69970}"/>
              </a:ext>
            </a:extLst>
          </p:cNvPr>
          <p:cNvSpPr txBox="1"/>
          <p:nvPr/>
        </p:nvSpPr>
        <p:spPr>
          <a:xfrm>
            <a:off x="6942058" y="5164651"/>
            <a:ext cx="1064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Valentin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1A3525F-4104-4D01-9ACD-6E4CA76A0C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7921" y="3429000"/>
            <a:ext cx="1048654" cy="1385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B5DA040-CFB3-4F7F-B818-74E60E86095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3018" t="1176" r="14201" b="-813"/>
          <a:stretch/>
        </p:blipFill>
        <p:spPr>
          <a:xfrm>
            <a:off x="6847489" y="3391455"/>
            <a:ext cx="1115425" cy="1439888"/>
          </a:xfrm>
          <a:prstGeom prst="rect">
            <a:avLst/>
          </a:prstGeom>
        </p:spPr>
      </p:pic>
      <p:pic>
        <p:nvPicPr>
          <p:cNvPr id="4" name="Imagem 13" descr="Homem de terno e gravata&#10;&#10;Descrição gerada com alta confiança">
            <a:extLst>
              <a:ext uri="{FF2B5EF4-FFF2-40B4-BE49-F238E27FC236}">
                <a16:creationId xmlns:a16="http://schemas.microsoft.com/office/drawing/2014/main" id="{8F43F0E0-A965-4680-9E62-C35DFA461A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31371" y="3388074"/>
            <a:ext cx="1074208" cy="1438275"/>
          </a:xfrm>
          <a:prstGeom prst="rect">
            <a:avLst/>
          </a:prstGeom>
        </p:spPr>
      </p:pic>
      <p:pic>
        <p:nvPicPr>
          <p:cNvPr id="14" name="Image 14" descr="Une image contenant personne, homme, complet, habits&#10;&#10;Description générée avec un niveau de confiance très élevé">
            <a:extLst>
              <a:ext uri="{FF2B5EF4-FFF2-40B4-BE49-F238E27FC236}">
                <a16:creationId xmlns:a16="http://schemas.microsoft.com/office/drawing/2014/main" id="{E16B32BF-6B86-4476-822F-F927266AE80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1481" t="12371" r="22302" b="45155"/>
          <a:stretch/>
        </p:blipFill>
        <p:spPr>
          <a:xfrm>
            <a:off x="5128244" y="3386667"/>
            <a:ext cx="1123890" cy="1436685"/>
          </a:xfrm>
          <a:prstGeom prst="rect">
            <a:avLst/>
          </a:prstGeom>
        </p:spPr>
      </p:pic>
      <p:pic>
        <p:nvPicPr>
          <p:cNvPr id="16" name="Picture 15" descr="A person wearing a suit and tie smiling at the camera&#10;&#10;Description automatically generated">
            <a:extLst>
              <a:ext uri="{FF2B5EF4-FFF2-40B4-BE49-F238E27FC236}">
                <a16:creationId xmlns:a16="http://schemas.microsoft.com/office/drawing/2014/main" id="{F639D4D2-B3C8-4AC5-B278-8C95E356C6CD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9960" y="3384957"/>
            <a:ext cx="1078387" cy="143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7466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308B1A-3A1E-4160-98D5-8E253B060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Essai à vide 		                 ESSAI EN CHARGE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5732EF-876A-4149-9622-803206122CF0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20</a:t>
            </a:fld>
            <a:endParaRPr lang="en-US" noProof="0"/>
          </a:p>
        </p:txBody>
      </p:sp>
      <p:pic>
        <p:nvPicPr>
          <p:cNvPr id="6" name="Content Placeholder 5" descr="A close up of a map&#10;&#10;Description automatically generated">
            <a:extLst>
              <a:ext uri="{FF2B5EF4-FFF2-40B4-BE49-F238E27FC236}">
                <a16:creationId xmlns:a16="http://schemas.microsoft.com/office/drawing/2014/main" id="{0D3AFB4F-B778-46D7-8F9C-A2B966C664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007" y="1479208"/>
            <a:ext cx="5254939" cy="3941204"/>
          </a:xfrm>
        </p:spPr>
      </p:pic>
      <p:pic>
        <p:nvPicPr>
          <p:cNvPr id="5" name="Content Placeholder 5" descr="A close up of a map&#10;&#10;Description automatically generated">
            <a:extLst>
              <a:ext uri="{FF2B5EF4-FFF2-40B4-BE49-F238E27FC236}">
                <a16:creationId xmlns:a16="http://schemas.microsoft.com/office/drawing/2014/main" id="{31FF9A3C-2BCB-4325-BE9A-89F52D0F1F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7837" y="1490268"/>
            <a:ext cx="5240192" cy="3930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8679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0A00A6-4255-4F6F-939D-E83ECD73C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Flux de la machine initiale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2D5C14D-5A3E-4E94-866D-2F4F22AB19B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21</a:t>
            </a:fld>
            <a:endParaRPr lang="en-US" noProof="0"/>
          </a:p>
        </p:txBody>
      </p:sp>
      <p:pic>
        <p:nvPicPr>
          <p:cNvPr id="6" name="Content Placeholder 5" descr="A close up of a map&#10;&#10;Description automatically generated">
            <a:extLst>
              <a:ext uri="{FF2B5EF4-FFF2-40B4-BE49-F238E27FC236}">
                <a16:creationId xmlns:a16="http://schemas.microsoft.com/office/drawing/2014/main" id="{DCDA2390-FC6E-432C-B299-8E4321EB8E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563" y="1477715"/>
            <a:ext cx="9197975" cy="4277221"/>
          </a:xfrm>
        </p:spPr>
      </p:pic>
    </p:spTree>
    <p:extLst>
      <p:ext uri="{BB962C8B-B14F-4D97-AF65-F5344CB8AC3E}">
        <p14:creationId xmlns:p14="http://schemas.microsoft.com/office/powerpoint/2010/main" val="42424770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4" descr="Mapa colorido com texto preto sobre fundo branco&#10;&#10;Descrição gerada com alta confiança">
            <a:extLst>
              <a:ext uri="{FF2B5EF4-FFF2-40B4-BE49-F238E27FC236}">
                <a16:creationId xmlns:a16="http://schemas.microsoft.com/office/drawing/2014/main" id="{A4AC074B-DB03-4C96-9D8E-1BE0A37C0A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461" y="1509922"/>
            <a:ext cx="5277080" cy="393350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AB6743-3096-48D7-837D-4FC828085309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22</a:t>
            </a:fld>
            <a:endParaRPr lang="en-US" noProof="0"/>
          </a:p>
        </p:txBody>
      </p:sp>
      <p:pic>
        <p:nvPicPr>
          <p:cNvPr id="8" name="Imagem 4" descr="Mapa colorido com texto preto sobre fundo branco&#10;&#10;Descrição gerada com alta confiança">
            <a:extLst>
              <a:ext uri="{FF2B5EF4-FFF2-40B4-BE49-F238E27FC236}">
                <a16:creationId xmlns:a16="http://schemas.microsoft.com/office/drawing/2014/main" id="{5360FA97-C242-4823-B33F-49C48A7643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9698" y="1509921"/>
            <a:ext cx="5240906" cy="3933504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3A8DB7CD-F56A-49AB-90DB-031E986CB8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9198000" cy="432000"/>
          </a:xfrm>
        </p:spPr>
        <p:txBody>
          <a:bodyPr/>
          <a:lstStyle/>
          <a:p>
            <a:r>
              <a:rPr lang="fr-FR"/>
              <a:t>Essai à vide 		                 ESSAI EN CHARGE</a:t>
            </a:r>
          </a:p>
        </p:txBody>
      </p:sp>
    </p:spTree>
    <p:extLst>
      <p:ext uri="{BB962C8B-B14F-4D97-AF65-F5344CB8AC3E}">
        <p14:creationId xmlns:p14="http://schemas.microsoft.com/office/powerpoint/2010/main" val="40271635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2716A5B-B0F9-417A-B4E0-19196A5589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23</a:t>
            </a:fld>
            <a:endParaRPr lang="en-US" noProof="0"/>
          </a:p>
        </p:txBody>
      </p:sp>
      <p:pic>
        <p:nvPicPr>
          <p:cNvPr id="11" name="Imagem 11" descr="Mapa colorido com texto preto sobre fundo branco&#10;&#10;Descrição gerada com alta confiança">
            <a:extLst>
              <a:ext uri="{FF2B5EF4-FFF2-40B4-BE49-F238E27FC236}">
                <a16:creationId xmlns:a16="http://schemas.microsoft.com/office/drawing/2014/main" id="{8EBA3AB7-B7FC-4004-BEF1-EB4302B66E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645" y="1527142"/>
            <a:ext cx="5174771" cy="3883843"/>
          </a:xfrm>
          <a:prstGeom prst="rect">
            <a:avLst/>
          </a:prstGeom>
        </p:spPr>
      </p:pic>
      <p:pic>
        <p:nvPicPr>
          <p:cNvPr id="9" name="Imagem 4" descr="Uma imagem contendo mapa&#10;&#10;Descrição gerada com muito alta confiança">
            <a:extLst>
              <a:ext uri="{FF2B5EF4-FFF2-40B4-BE49-F238E27FC236}">
                <a16:creationId xmlns:a16="http://schemas.microsoft.com/office/drawing/2014/main" id="{C009F3DF-8E92-4604-8C62-C63AB9A9D5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4026" y="1527141"/>
            <a:ext cx="5185899" cy="3883845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1BAFD711-E658-4F4F-9238-A10589AF5C0F}"/>
              </a:ext>
            </a:extLst>
          </p:cNvPr>
          <p:cNvSpPr txBox="1">
            <a:spLocks/>
          </p:cNvSpPr>
          <p:nvPr/>
        </p:nvSpPr>
        <p:spPr>
          <a:xfrm>
            <a:off x="584400" y="584400"/>
            <a:ext cx="9198000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cap="all" spc="-1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/>
              <a:t>Essai à vide 		                 ESSAI EN CHARGE</a:t>
            </a:r>
          </a:p>
        </p:txBody>
      </p:sp>
    </p:spTree>
    <p:extLst>
      <p:ext uri="{BB962C8B-B14F-4D97-AF65-F5344CB8AC3E}">
        <p14:creationId xmlns:p14="http://schemas.microsoft.com/office/powerpoint/2010/main" val="14929299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1C48BA-DFED-4531-9720-2BB98CE8BA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>
                <a:ea typeface="+mj-lt"/>
                <a:cs typeface="+mj-lt"/>
              </a:rPr>
              <a:t>Méthode simplifiée¹</a:t>
            </a:r>
            <a:endParaRPr lang="pt-BR"/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B5CA24B5-DF92-424A-984F-10D92F99A230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24</a:t>
            </a:fld>
            <a:endParaRPr lang="en-US" noProof="0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314BE023-4DEB-4486-A76E-30600A1428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0" rIns="0" bIns="0" rtlCol="0" anchor="t">
            <a:noAutofit/>
          </a:bodyPr>
          <a:lstStyle/>
          <a:p>
            <a:pPr marL="0" indent="0">
              <a:buNone/>
            </a:pPr>
            <a:endParaRPr lang="fr-FR" sz="3600">
              <a:ea typeface="+mn-lt"/>
              <a:cs typeface="+mn-lt"/>
            </a:endParaRPr>
          </a:p>
          <a:p>
            <a:pPr marL="0" indent="0">
              <a:buNone/>
            </a:pPr>
            <a:r>
              <a:rPr lang="fr-FR" sz="2800">
                <a:ea typeface="+mn-lt"/>
                <a:cs typeface="+mn-lt"/>
              </a:rPr>
              <a:t>Calcul du couple en 4 points spécifiques:</a:t>
            </a:r>
            <a:endParaRPr lang="pt-BR" sz="2800">
              <a:ea typeface="+mn-lt"/>
              <a:cs typeface="+mn-lt"/>
            </a:endParaRPr>
          </a:p>
          <a:p>
            <a:pPr marL="0" indent="0">
              <a:buNone/>
            </a:pPr>
            <a:endParaRPr lang="fr-FR" sz="2800">
              <a:cs typeface="Times New Roman"/>
            </a:endParaRPr>
          </a:p>
          <a:p>
            <a:pPr marL="0" indent="0" algn="ctr">
              <a:buNone/>
            </a:pPr>
            <a:r>
              <a:rPr lang="fr-FR" sz="2800">
                <a:cs typeface="Times New Roman"/>
              </a:rPr>
              <a:t>[0, Π/12,</a:t>
            </a:r>
            <a:r>
              <a:rPr lang="fr-FR" sz="2800">
                <a:ea typeface="+mn-lt"/>
                <a:cs typeface="+mn-lt"/>
              </a:rPr>
              <a:t> Π/6, Π/4] électriques</a:t>
            </a:r>
            <a:endParaRPr lang="fr-FR" sz="2800">
              <a:cs typeface="Times New Roman"/>
            </a:endParaRPr>
          </a:p>
          <a:p>
            <a:pPr marL="0" indent="0" algn="ctr">
              <a:buNone/>
            </a:pPr>
            <a:endParaRPr lang="fr-FR" sz="2800">
              <a:cs typeface="Times New Roman"/>
            </a:endParaRPr>
          </a:p>
          <a:p>
            <a:pPr marL="0" indent="0">
              <a:buNone/>
            </a:pPr>
            <a:r>
              <a:rPr lang="fr-FR" sz="2800">
                <a:cs typeface="Times New Roman"/>
              </a:rPr>
              <a:t>La somme des harmoniques est égale à zéro</a:t>
            </a:r>
          </a:p>
          <a:p>
            <a:pPr marL="0" indent="0">
              <a:buNone/>
            </a:pPr>
            <a:r>
              <a:rPr lang="fr-FR" sz="2800">
                <a:cs typeface="Times New Roman"/>
              </a:rPr>
              <a:t>Valable pour calculer la valeur moyenne du couple</a:t>
            </a:r>
          </a:p>
          <a:p>
            <a:pPr marL="0" indent="0" algn="ctr">
              <a:buNone/>
            </a:pPr>
            <a:endParaRPr lang="fr-FR" sz="3600">
              <a:cs typeface="Times New Roman"/>
            </a:endParaRPr>
          </a:p>
          <a:p>
            <a:pPr marL="0" indent="0">
              <a:buNone/>
            </a:pPr>
            <a:endParaRPr lang="fr-FR" sz="3600">
              <a:cs typeface="Times New Roman"/>
            </a:endParaRPr>
          </a:p>
        </p:txBody>
      </p:sp>
      <p:sp>
        <p:nvSpPr>
          <p:cNvPr id="5" name="CaixaDeTexto 1">
            <a:extLst>
              <a:ext uri="{FF2B5EF4-FFF2-40B4-BE49-F238E27FC236}">
                <a16:creationId xmlns:a16="http://schemas.microsoft.com/office/drawing/2014/main" id="{E888BC18-8ACF-402D-857F-2693437EF970}"/>
              </a:ext>
            </a:extLst>
          </p:cNvPr>
          <p:cNvSpPr txBox="1"/>
          <p:nvPr/>
        </p:nvSpPr>
        <p:spPr>
          <a:xfrm>
            <a:off x="228600" y="6163733"/>
            <a:ext cx="9601198" cy="56938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rgbClr val="333333"/>
                </a:solidFill>
                <a:latin typeface="Arial"/>
                <a:cs typeface="Arial"/>
              </a:rPr>
              <a:t>¹</a:t>
            </a:r>
            <a:r>
              <a:rPr lang="en-US" sz="1300">
                <a:solidFill>
                  <a:srgbClr val="333333"/>
                </a:solidFill>
                <a:latin typeface="Arial"/>
                <a:cs typeface="Arial"/>
              </a:rPr>
              <a:t> N. Bianchi and L. Alberti, "MMF Harmonics Effect on the Embedded FE Analytical Computation of PM Motors," in </a:t>
            </a:r>
            <a:r>
              <a:rPr lang="en-US" sz="1300" i="1">
                <a:solidFill>
                  <a:srgbClr val="333333"/>
                </a:solidFill>
                <a:latin typeface="Arial"/>
                <a:cs typeface="Arial"/>
              </a:rPr>
              <a:t>IEEE Transactions on Industry Applications</a:t>
            </a:r>
            <a:r>
              <a:rPr lang="en-US" sz="1300">
                <a:solidFill>
                  <a:srgbClr val="333333"/>
                </a:solidFill>
                <a:latin typeface="Arial"/>
                <a:cs typeface="Arial"/>
              </a:rPr>
              <a:t>, vol. 46, no. 2, pp. 812-820, March-</a:t>
            </a:r>
            <a:r>
              <a:rPr lang="en-US" sz="1300" err="1">
                <a:solidFill>
                  <a:srgbClr val="333333"/>
                </a:solidFill>
                <a:latin typeface="Arial"/>
                <a:cs typeface="Arial"/>
              </a:rPr>
              <a:t>april</a:t>
            </a:r>
            <a:r>
              <a:rPr lang="en-US" sz="1300">
                <a:solidFill>
                  <a:srgbClr val="333333"/>
                </a:solidFill>
                <a:latin typeface="Arial"/>
                <a:cs typeface="Arial"/>
              </a:rPr>
              <a:t> 2010.</a:t>
            </a:r>
            <a:endParaRPr lang="en-US" sz="1300"/>
          </a:p>
        </p:txBody>
      </p:sp>
    </p:spTree>
    <p:extLst>
      <p:ext uri="{BB962C8B-B14F-4D97-AF65-F5344CB8AC3E}">
        <p14:creationId xmlns:p14="http://schemas.microsoft.com/office/powerpoint/2010/main" val="35223377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D1CD9-8888-48E4-8E44-DC863E8C7F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Essai en charge - Méthode simplifiée¹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22C7C44-D263-4D94-B9D1-9CDD50C8F77A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25</a:t>
            </a:fld>
            <a:endParaRPr lang="en-US" noProof="0"/>
          </a:p>
        </p:txBody>
      </p:sp>
      <p:pic>
        <p:nvPicPr>
          <p:cNvPr id="6" name="Content Placeholder 5" descr="A close up of a mans face&#10;&#10;Description automatically generated">
            <a:extLst>
              <a:ext uri="{FF2B5EF4-FFF2-40B4-BE49-F238E27FC236}">
                <a16:creationId xmlns:a16="http://schemas.microsoft.com/office/drawing/2014/main" id="{7A5B87DE-4E3A-4832-B15A-D1E7994D55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987" y="1043830"/>
            <a:ext cx="6666667" cy="5000000"/>
          </a:xfrm>
        </p:spPr>
      </p:pic>
      <p:pic>
        <p:nvPicPr>
          <p:cNvPr id="4" name="Imagem 4" descr="Uma imagem contendo texto, mapa&#10;&#10;Descrição gerada com muito alta confiança">
            <a:extLst>
              <a:ext uri="{FF2B5EF4-FFF2-40B4-BE49-F238E27FC236}">
                <a16:creationId xmlns:a16="http://schemas.microsoft.com/office/drawing/2014/main" id="{103DFC08-3D44-45FD-89D7-4EC59DB85C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244" y="1047071"/>
            <a:ext cx="6668218" cy="5004758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CDEBE9E1-A47C-4E8B-98F1-EA1B08A0092F}"/>
              </a:ext>
            </a:extLst>
          </p:cNvPr>
          <p:cNvSpPr txBox="1"/>
          <p:nvPr/>
        </p:nvSpPr>
        <p:spPr>
          <a:xfrm>
            <a:off x="228600" y="6163733"/>
            <a:ext cx="9601198" cy="5693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333333"/>
                </a:solidFill>
                <a:latin typeface="Arial"/>
                <a:cs typeface="Arial"/>
              </a:rPr>
              <a:t>¹</a:t>
            </a:r>
            <a:r>
              <a:rPr lang="en-US" sz="1300">
                <a:solidFill>
                  <a:srgbClr val="333333"/>
                </a:solidFill>
                <a:latin typeface="Arial"/>
                <a:cs typeface="Arial"/>
              </a:rPr>
              <a:t> N. Bianchi and L. Alberti, "MMF Harmonics Effect on the Embedded FE Analytical Computation of PM Motors," in </a:t>
            </a:r>
            <a:r>
              <a:rPr lang="en-US" sz="1300" i="1">
                <a:solidFill>
                  <a:srgbClr val="333333"/>
                </a:solidFill>
                <a:latin typeface="Arial"/>
                <a:cs typeface="Arial"/>
              </a:rPr>
              <a:t>IEEE Transactions on Industry Applications</a:t>
            </a:r>
            <a:r>
              <a:rPr lang="en-US" sz="1300">
                <a:solidFill>
                  <a:srgbClr val="333333"/>
                </a:solidFill>
                <a:latin typeface="Arial"/>
                <a:cs typeface="Arial"/>
              </a:rPr>
              <a:t>, vol. 46, no. 2, pp. 812-820, March-</a:t>
            </a:r>
            <a:r>
              <a:rPr lang="en-US" sz="1300" err="1">
                <a:solidFill>
                  <a:srgbClr val="333333"/>
                </a:solidFill>
                <a:latin typeface="Arial"/>
                <a:cs typeface="Arial"/>
              </a:rPr>
              <a:t>april</a:t>
            </a:r>
            <a:r>
              <a:rPr lang="en-US" sz="1300">
                <a:solidFill>
                  <a:srgbClr val="333333"/>
                </a:solidFill>
                <a:latin typeface="Arial"/>
                <a:cs typeface="Arial"/>
              </a:rPr>
              <a:t> 2010.</a:t>
            </a:r>
            <a:endParaRPr lang="en-US" sz="1300"/>
          </a:p>
        </p:txBody>
      </p:sp>
      <p:pic>
        <p:nvPicPr>
          <p:cNvPr id="7" name="Imagem 7" descr="Tela de celular com texto preto sobre fundo branco&#10;&#10;Descrição gerada com alta confiança">
            <a:extLst>
              <a:ext uri="{FF2B5EF4-FFF2-40B4-BE49-F238E27FC236}">
                <a16:creationId xmlns:a16="http://schemas.microsoft.com/office/drawing/2014/main" id="{62549267-642F-402F-A38E-A21A122C777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012" t="13861" r="2778" b="15841"/>
          <a:stretch/>
        </p:blipFill>
        <p:spPr>
          <a:xfrm>
            <a:off x="7306734" y="2548018"/>
            <a:ext cx="3793070" cy="883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6532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Calcul</a:t>
            </a:r>
            <a:r>
              <a:rPr lang="en-US" dirty="0"/>
              <a:t> des </a:t>
            </a:r>
            <a:r>
              <a:rPr lang="fr-FR" dirty="0"/>
              <a:t>Résistances</a:t>
            </a:r>
            <a:r>
              <a:rPr lang="en-US" dirty="0"/>
              <a:t> des </a:t>
            </a:r>
            <a:r>
              <a:rPr lang="en-US" dirty="0" err="1"/>
              <a:t>Bobines</a:t>
            </a:r>
            <a:endParaRPr lang="en-US" dirty="0"/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26</a:t>
            </a:fld>
            <a:endParaRPr lang="en-US" noProof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tângulo 4"/>
              <p:cNvSpPr/>
              <p:nvPr/>
            </p:nvSpPr>
            <p:spPr>
              <a:xfrm>
                <a:off x="690506" y="1366709"/>
                <a:ext cx="4195829" cy="4901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sz="2400" i="1" smtClean="0"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</m:ctrlPr>
                      </m:sSubPr>
                      <m:e>
                        <m:r>
                          <a:rPr lang="pt-BR" sz="2400" b="0" i="1" smtClean="0"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  <m:t>𝑙</m:t>
                        </m:r>
                      </m:e>
                      <m:sub>
                        <m:r>
                          <a:rPr lang="pt-BR" sz="2400" b="0" i="1" smtClean="0"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  <m:t>𝑐𝑢</m:t>
                        </m:r>
                      </m:sub>
                    </m:sSub>
                    <m:r>
                      <a:rPr lang="fr-FR" sz="2400" i="1">
                        <a:latin typeface="Cambria Math" panose="02040503050406030204" pitchFamily="18" charset="0"/>
                        <a:ea typeface="+mn-lt"/>
                        <a:cs typeface="+mn-lt"/>
                      </a:rPr>
                      <m:t>=</m:t>
                    </m:r>
                    <m:r>
                      <a:rPr lang="pt-BR" sz="2400" b="0" i="1" smtClean="0">
                        <a:latin typeface="Cambria Math" panose="02040503050406030204" pitchFamily="18" charset="0"/>
                        <a:ea typeface="+mn-lt"/>
                        <a:cs typeface="+mn-lt"/>
                      </a:rPr>
                      <m:t>2</m:t>
                    </m:r>
                    <m:r>
                      <a:rPr lang="pt-BR" sz="2400" i="1">
                        <a:latin typeface="Cambria Math" panose="02040503050406030204" pitchFamily="18" charset="0"/>
                        <a:ea typeface="+mn-lt"/>
                        <a:cs typeface="+mn-lt"/>
                      </a:rPr>
                      <m:t>.</m:t>
                    </m:r>
                    <m:r>
                      <a:rPr lang="pt-BR" sz="2400" b="0" i="1" smtClean="0">
                        <a:latin typeface="Cambria Math" panose="02040503050406030204" pitchFamily="18" charset="0"/>
                        <a:ea typeface="+mn-lt"/>
                        <a:cs typeface="+mn-lt"/>
                      </a:rPr>
                      <m:t>(</m:t>
                    </m:r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</m:ctrlPr>
                      </m:sSubPr>
                      <m:e>
                        <m:r>
                          <a:rPr lang="pt-BR" sz="2400" b="0" i="1" smtClean="0"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  <m:t>𝑝𝑟𝑜𝑓</m:t>
                        </m:r>
                      </m:e>
                      <m:sub>
                        <m:r>
                          <a:rPr lang="pt-BR" sz="2400" b="0" i="1" smtClean="0"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  <m:t>𝑒𝑞</m:t>
                        </m:r>
                      </m:sub>
                    </m:sSub>
                    <m:r>
                      <a:rPr lang="pt-BR" sz="2400" b="0" i="1" smtClean="0">
                        <a:latin typeface="Cambria Math" panose="02040503050406030204" pitchFamily="18" charset="0"/>
                        <a:ea typeface="+mn-lt"/>
                        <a:cs typeface="+mn-lt"/>
                      </a:rPr>
                      <m:t>+</m:t>
                    </m:r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</m:ctrlPr>
                      </m:sSubPr>
                      <m:e>
                        <m:r>
                          <a:rPr lang="pt-BR" sz="2400" b="0" i="1" smtClean="0"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  <m:t>𝑑𝑒𝑙𝑡𝑎</m:t>
                        </m:r>
                      </m:e>
                      <m:sub>
                        <m:r>
                          <a:rPr lang="pt-BR" sz="2400" b="0" i="1" smtClean="0"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  <m:t>𝑏𝑜𝑏𝑖𝑛𝑒</m:t>
                        </m:r>
                      </m:sub>
                    </m:sSub>
                  </m:oMath>
                </a14:m>
                <a:r>
                  <a:rPr lang="en-US" sz="2400" dirty="0"/>
                  <a:t>)</a:t>
                </a:r>
              </a:p>
            </p:txBody>
          </p:sp>
        </mc:Choice>
        <mc:Fallback xmlns="">
          <p:sp>
            <p:nvSpPr>
              <p:cNvPr id="5" name="Retângulo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506" y="1366709"/>
                <a:ext cx="4195829" cy="490199"/>
              </a:xfrm>
              <a:prstGeom prst="rect">
                <a:avLst/>
              </a:prstGeom>
              <a:blipFill>
                <a:blip r:embed="rId2"/>
                <a:stretch>
                  <a:fillRect l="-435" t="-9877" r="-1306" b="-209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Image 5" descr="Une image contenant capture d’écran&#10;&#10;Description générée avec un niveau de confiance très élevé">
            <a:extLst>
              <a:ext uri="{FF2B5EF4-FFF2-40B4-BE49-F238E27FC236}">
                <a16:creationId xmlns:a16="http://schemas.microsoft.com/office/drawing/2014/main" id="{16E7E234-570C-4D23-AEE9-B888C39C76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864" r="37927" b="31143"/>
          <a:stretch/>
        </p:blipFill>
        <p:spPr>
          <a:xfrm>
            <a:off x="5674228" y="2678957"/>
            <a:ext cx="4291809" cy="224971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tângulo 6"/>
              <p:cNvSpPr/>
              <p:nvPr/>
            </p:nvSpPr>
            <p:spPr>
              <a:xfrm>
                <a:off x="690506" y="2035923"/>
                <a:ext cx="6062878" cy="49173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sz="2400" i="1" smtClean="0"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</m:ctrlPr>
                      </m:sSubPr>
                      <m:e>
                        <m:r>
                          <a:rPr lang="pt-BR" sz="2400" b="0" i="1" smtClean="0"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  <m:t>𝑆</m:t>
                        </m:r>
                      </m:e>
                      <m:sub>
                        <m:r>
                          <a:rPr lang="pt-BR" sz="2400" b="0" i="1" smtClean="0"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  <m:t>𝑏𝑜𝑏𝑖𝑛𝑒</m:t>
                        </m:r>
                      </m:sub>
                    </m:sSub>
                    <m:r>
                      <a:rPr lang="fr-FR" sz="2400" i="1">
                        <a:latin typeface="Cambria Math" panose="02040503050406030204" pitchFamily="18" charset="0"/>
                        <a:ea typeface="+mn-lt"/>
                        <a:cs typeface="+mn-lt"/>
                      </a:rPr>
                      <m:t>=</m:t>
                    </m:r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</m:ctrlPr>
                      </m:sSubPr>
                      <m:e>
                        <m:r>
                          <a:rPr lang="pt-BR" sz="2400" b="0" i="1" smtClean="0"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  <m:t>𝐶𝑜𝑒𝑓𝑓</m:t>
                        </m:r>
                      </m:e>
                      <m:sub>
                        <m:r>
                          <a:rPr lang="pt-BR" sz="2400" b="0" i="1" smtClean="0"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  <m:t>𝑅𝑒𝑚𝑝𝑙𝑖𝑠𝑠𝑎𝑔𝑒</m:t>
                        </m:r>
                      </m:sub>
                    </m:sSub>
                    <m:r>
                      <a:rPr lang="pt-BR" sz="2400" i="1">
                        <a:latin typeface="Cambria Math" panose="02040503050406030204" pitchFamily="18" charset="0"/>
                        <a:ea typeface="+mn-lt"/>
                        <a:cs typeface="+mn-lt"/>
                      </a:rPr>
                      <m:t>.</m:t>
                    </m:r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</m:ctrlPr>
                      </m:sSubPr>
                      <m:e>
                        <m:r>
                          <a:rPr lang="pt-BR" sz="2400" b="0" i="1" smtClean="0"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  <m:t>h</m:t>
                        </m:r>
                      </m:e>
                      <m:sub>
                        <m:r>
                          <a:rPr lang="pt-BR" sz="2400" b="0" i="1" smtClean="0"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  <m:t>𝑒𝑛𝑐𝑜𝑐h𝑒</m:t>
                        </m:r>
                      </m:sub>
                    </m:sSub>
                    <m:r>
                      <a:rPr lang="pt-BR" sz="2400" b="0" i="1" smtClean="0">
                        <a:latin typeface="Cambria Math" panose="02040503050406030204" pitchFamily="18" charset="0"/>
                        <a:ea typeface="+mn-lt"/>
                        <a:cs typeface="+mn-lt"/>
                      </a:rPr>
                      <m:t>.</m:t>
                    </m:r>
                  </m:oMath>
                </a14:m>
                <a:r>
                  <a:rPr lang="pt-BR" sz="2400" dirty="0">
                    <a:ea typeface="+mn-lt"/>
                    <a:cs typeface="+mn-lt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</m:ctrlPr>
                      </m:sSubPr>
                      <m:e>
                        <m:r>
                          <a:rPr lang="pt-BR" sz="2400" b="0" i="1" smtClean="0"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  <m:t>𝑙</m:t>
                        </m:r>
                      </m:e>
                      <m:sub>
                        <m:r>
                          <a:rPr lang="pt-BR" sz="2400" b="0" i="1" smtClean="0"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  <m:t>𝑒𝑛𝑐𝑜𝑐h𝑒</m:t>
                        </m:r>
                      </m:sub>
                    </m:sSub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Retângulo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506" y="2035923"/>
                <a:ext cx="6062878" cy="491738"/>
              </a:xfrm>
              <a:prstGeom prst="rect">
                <a:avLst/>
              </a:prstGeom>
              <a:blipFill>
                <a:blip r:embed="rId4"/>
                <a:stretch>
                  <a:fillRect l="-201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tângulo 7"/>
              <p:cNvSpPr/>
              <p:nvPr/>
            </p:nvSpPr>
            <p:spPr>
              <a:xfrm>
                <a:off x="690506" y="3699584"/>
                <a:ext cx="4749712" cy="823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400" i="1" smtClean="0">
                              <a:latin typeface="Cambria Math" panose="02040503050406030204" pitchFamily="18" charset="0"/>
                              <a:ea typeface="+mn-lt"/>
                              <a:cs typeface="+mn-lt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+mn-lt"/>
                              <a:cs typeface="+mn-lt"/>
                            </a:rPr>
                            <m:t>𝑅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+mn-lt"/>
                              <a:cs typeface="+mn-lt"/>
                            </a:rPr>
                            <m:t>𝑝h𝑎𝑠𝑒</m:t>
                          </m:r>
                        </m:sub>
                      </m:sSub>
                      <m:r>
                        <a:rPr lang="fr-FR" sz="2400" i="1">
                          <a:latin typeface="Cambria Math" panose="02040503050406030204" pitchFamily="18" charset="0"/>
                          <a:ea typeface="+mn-lt"/>
                          <a:cs typeface="+mn-lt"/>
                        </a:rPr>
                        <m:t>=</m:t>
                      </m:r>
                      <m:f>
                        <m:fPr>
                          <m:type m:val="skw"/>
                          <m:ctrlPr>
                            <a:rPr lang="fr-FR" sz="2400" i="1" smtClean="0">
                              <a:latin typeface="Cambria Math" panose="02040503050406030204" pitchFamily="18" charset="0"/>
                              <a:ea typeface="+mn-lt"/>
                              <a:cs typeface="+mn-lt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fr-FR" sz="2400" i="1">
                                  <a:latin typeface="Cambria Math" panose="02040503050406030204" pitchFamily="18" charset="0"/>
                                  <a:ea typeface="+mn-lt"/>
                                  <a:cs typeface="+mn-lt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sz="2400" i="1">
                                  <a:latin typeface="Cambria Math" panose="02040503050406030204" pitchFamily="18" charset="0"/>
                                  <a:ea typeface="+mn-lt"/>
                                  <a:cs typeface="+mn-lt"/>
                                </a:rPr>
                                <m:t>ρ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 panose="02040503050406030204" pitchFamily="18" charset="0"/>
                                  <a:ea typeface="+mn-lt"/>
                                  <a:cs typeface="+mn-lt"/>
                                </a:rPr>
                                <m:t>𝑐𝑢</m:t>
                              </m:r>
                            </m:sub>
                          </m:sSub>
                          <m:r>
                            <a:rPr lang="pt-BR" sz="2400" i="1">
                              <a:latin typeface="Cambria Math" panose="02040503050406030204" pitchFamily="18" charset="0"/>
                              <a:ea typeface="+mn-lt"/>
                              <a:cs typeface="+mn-lt"/>
                            </a:rPr>
                            <m:t>.</m:t>
                          </m:r>
                          <m:r>
                            <m:rPr>
                              <m:nor/>
                            </m:rPr>
                            <a:rPr lang="fr-FR" sz="2400" dirty="0">
                              <a:ea typeface="+mn-lt"/>
                              <a:cs typeface="+mn-lt"/>
                            </a:rPr>
                            <m:t> </m:t>
                          </m:r>
                          <m:sSub>
                            <m:sSubPr>
                              <m:ctrlPr>
                                <a:rPr lang="fr-FR" sz="2400" i="1">
                                  <a:latin typeface="Cambria Math" panose="02040503050406030204" pitchFamily="18" charset="0"/>
                                  <a:ea typeface="+mn-lt"/>
                                  <a:cs typeface="+mn-lt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 panose="02040503050406030204" pitchFamily="18" charset="0"/>
                                  <a:ea typeface="+mn-lt"/>
                                  <a:cs typeface="+mn-lt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 panose="02040503050406030204" pitchFamily="18" charset="0"/>
                                  <a:ea typeface="+mn-lt"/>
                                  <a:cs typeface="+mn-lt"/>
                                </a:rPr>
                                <m:t>𝑐𝑢</m:t>
                              </m:r>
                            </m:sub>
                          </m:sSub>
                          <m:r>
                            <a:rPr lang="pt-BR" sz="2400" i="1">
                              <a:latin typeface="Cambria Math" panose="02040503050406030204" pitchFamily="18" charset="0"/>
                              <a:ea typeface="+mn-lt"/>
                              <a:cs typeface="+mn-lt"/>
                            </a:rPr>
                            <m:t>.</m:t>
                          </m:r>
                          <m:sSup>
                            <m:sSupPr>
                              <m:ctrlPr>
                                <a:rPr lang="pt-BR" sz="2400" i="1">
                                  <a:latin typeface="Cambria Math" panose="02040503050406030204" pitchFamily="18" charset="0"/>
                                  <a:ea typeface="+mn-lt"/>
                                  <a:cs typeface="+mn-lt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fr-FR" sz="2400" i="1">
                                      <a:latin typeface="Cambria Math" panose="02040503050406030204" pitchFamily="18" charset="0"/>
                                      <a:ea typeface="+mn-lt"/>
                                      <a:cs typeface="+mn-lt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  <a:ea typeface="+mn-lt"/>
                                      <a:cs typeface="+mn-lt"/>
                                    </a:rPr>
                                    <m:t>𝑛𝑏</m:t>
                                  </m:r>
                                </m:e>
                                <m:sub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  <a:ea typeface="+mn-lt"/>
                                      <a:cs typeface="+mn-lt"/>
                                    </a:rPr>
                                    <m:t>𝑠𝑝𝑖𝑟𝑒𝑠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pt-BR" sz="2400" i="1">
                                  <a:latin typeface="Cambria Math" panose="02040503050406030204" pitchFamily="18" charset="0"/>
                                  <a:ea typeface="+mn-lt"/>
                                  <a:cs typeface="+mn-lt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b>
                            <m:sSubPr>
                              <m:ctrlPr>
                                <a:rPr lang="fr-FR" sz="2400" i="1">
                                  <a:latin typeface="Cambria Math" panose="02040503050406030204" pitchFamily="18" charset="0"/>
                                  <a:ea typeface="+mn-lt"/>
                                  <a:cs typeface="+mn-lt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 panose="02040503050406030204" pitchFamily="18" charset="0"/>
                                  <a:ea typeface="+mn-lt"/>
                                  <a:cs typeface="+mn-lt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 panose="02040503050406030204" pitchFamily="18" charset="0"/>
                                  <a:ea typeface="+mn-lt"/>
                                  <a:cs typeface="+mn-lt"/>
                                </a:rPr>
                                <m:t>𝑏𝑜𝑏𝑖𝑛𝑒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Retângulo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506" y="3699584"/>
                <a:ext cx="4749712" cy="823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tângulo 8"/>
              <p:cNvSpPr/>
              <p:nvPr/>
            </p:nvSpPr>
            <p:spPr>
              <a:xfrm>
                <a:off x="690506" y="2706933"/>
                <a:ext cx="3155159" cy="75014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400" i="1" smtClean="0">
                              <a:latin typeface="Cambria Math" panose="02040503050406030204" pitchFamily="18" charset="0"/>
                              <a:ea typeface="+mn-lt"/>
                              <a:cs typeface="+mn-lt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+mn-lt"/>
                              <a:cs typeface="+mn-lt"/>
                            </a:rPr>
                            <m:t>𝑆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+mn-lt"/>
                              <a:cs typeface="+mn-lt"/>
                            </a:rPr>
                            <m:t>𝑐𝑢</m:t>
                          </m:r>
                        </m:sub>
                      </m:sSub>
                      <m:r>
                        <a:rPr lang="fr-FR" sz="2400" i="1">
                          <a:latin typeface="Cambria Math" panose="02040503050406030204" pitchFamily="18" charset="0"/>
                          <a:ea typeface="+mn-lt"/>
                          <a:cs typeface="+mn-lt"/>
                        </a:rPr>
                        <m:t>=</m:t>
                      </m:r>
                      <m:f>
                        <m:fPr>
                          <m:type m:val="skw"/>
                          <m:ctrlPr>
                            <a:rPr lang="fr-FR" sz="2400" i="1" smtClean="0">
                              <a:latin typeface="Cambria Math" panose="02040503050406030204" pitchFamily="18" charset="0"/>
                              <a:ea typeface="+mn-lt"/>
                              <a:cs typeface="+mn-lt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fr-FR" sz="2400" i="1">
                                  <a:latin typeface="Cambria Math" panose="02040503050406030204" pitchFamily="18" charset="0"/>
                                  <a:ea typeface="+mn-lt"/>
                                  <a:cs typeface="+mn-lt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 panose="02040503050406030204" pitchFamily="18" charset="0"/>
                                  <a:ea typeface="+mn-lt"/>
                                  <a:cs typeface="+mn-lt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 panose="02040503050406030204" pitchFamily="18" charset="0"/>
                                  <a:ea typeface="+mn-lt"/>
                                  <a:cs typeface="+mn-lt"/>
                                </a:rPr>
                                <m:t>𝑏𝑜𝑏𝑖𝑛𝑒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fr-FR" sz="2400" i="1">
                                  <a:latin typeface="Cambria Math" panose="02040503050406030204" pitchFamily="18" charset="0"/>
                                  <a:ea typeface="+mn-lt"/>
                                  <a:cs typeface="+mn-lt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 panose="02040503050406030204" pitchFamily="18" charset="0"/>
                                  <a:ea typeface="+mn-lt"/>
                                  <a:cs typeface="+mn-lt"/>
                                </a:rPr>
                                <m:t>𝑛𝑏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 panose="02040503050406030204" pitchFamily="18" charset="0"/>
                                  <a:ea typeface="+mn-lt"/>
                                  <a:cs typeface="+mn-lt"/>
                                </a:rPr>
                                <m:t>𝑠𝑝𝑖𝑟𝑒𝑠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Retângulo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506" y="2706933"/>
                <a:ext cx="3155159" cy="75014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722057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17151A-32EB-4C56-AE80-F7F5CC5E6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err="1">
                <a:cs typeface="Arial"/>
              </a:rPr>
              <a:t>Calcul</a:t>
            </a:r>
            <a:r>
              <a:rPr lang="pt-BR">
                <a:cs typeface="Arial"/>
              </a:rPr>
              <a:t> </a:t>
            </a:r>
            <a:r>
              <a:rPr lang="pt-BR" err="1">
                <a:cs typeface="Arial"/>
              </a:rPr>
              <a:t>des</a:t>
            </a:r>
            <a:r>
              <a:rPr lang="pt-BR">
                <a:cs typeface="Arial"/>
              </a:rPr>
              <a:t> </a:t>
            </a:r>
            <a:r>
              <a:rPr lang="pt-BR" err="1">
                <a:cs typeface="Arial"/>
              </a:rPr>
              <a:t>Pertes</a:t>
            </a:r>
            <a:r>
              <a:rPr lang="pt-BR">
                <a:cs typeface="Arial"/>
              </a:rPr>
              <a:t> </a:t>
            </a:r>
            <a:endParaRPr lang="pt-BR"/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60C3206B-C450-48D5-94D3-8AF1DBA09C35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27</a:t>
            </a:fld>
            <a:endParaRPr lang="en-US" noProof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7EF95714-0CF5-44CC-9104-AA90213E37B1}"/>
                  </a:ext>
                </a:extLst>
              </p:cNvPr>
              <p:cNvSpPr txBox="1"/>
              <p:nvPr/>
            </p:nvSpPr>
            <p:spPr>
              <a:xfrm>
                <a:off x="431800" y="1049867"/>
                <a:ext cx="9203660" cy="5173468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>
                  <a:buAutoNum type="arabicPeriod"/>
                </a:pPr>
                <a:r>
                  <a:rPr lang="fr-FR" sz="2800" b="1" dirty="0">
                    <a:cs typeface="Arial"/>
                  </a:rPr>
                  <a:t>Pertes Fer</a:t>
                </a:r>
                <a:r>
                  <a:rPr lang="fr-FR" sz="3600" dirty="0">
                    <a:cs typeface="Arial"/>
                  </a:rPr>
                  <a:t> </a:t>
                </a:r>
              </a:p>
              <a:p>
                <a:endParaRPr lang="en-US" sz="3600" dirty="0">
                  <a:cs typeface="Arial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400" i="1">
                              <a:latin typeface="Cambria Math" panose="02040503050406030204" pitchFamily="18" charset="0"/>
                              <a:ea typeface="+mn-lt"/>
                              <a:cs typeface="+mn-lt"/>
                            </a:rPr>
                          </m:ctrlPr>
                        </m:sSub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  <a:ea typeface="+mn-lt"/>
                              <a:cs typeface="+mn-lt"/>
                            </a:rPr>
                            <m:t>𝑃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+mn-lt"/>
                              <a:cs typeface="+mn-lt"/>
                            </a:rPr>
                            <m:t>𝐹𝑒𝑟𝑅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+mn-lt"/>
                              <a:cs typeface="+mn-lt"/>
                            </a:rPr>
                            <m:t>1</m:t>
                          </m:r>
                        </m:sub>
                      </m:sSub>
                      <m:r>
                        <a:rPr lang="fr-FR" sz="2400" i="1">
                          <a:latin typeface="Cambria Math" panose="02040503050406030204" pitchFamily="18" charset="0"/>
                          <a:ea typeface="+mn-lt"/>
                          <a:cs typeface="+mn-lt"/>
                        </a:rPr>
                        <m:t>=</m:t>
                      </m:r>
                      <m:f>
                        <m:fPr>
                          <m:ctrlPr>
                            <a:rPr lang="pt-BR" sz="2400" i="1">
                              <a:latin typeface="Cambria Math" panose="02040503050406030204" pitchFamily="18" charset="0"/>
                              <a:ea typeface="+mn-lt"/>
                              <a:cs typeface="+mn-lt"/>
                            </a:rPr>
                          </m:ctrlPr>
                        </m:fPr>
                        <m:num>
                          <m:r>
                            <a:rPr lang="pt-BR" sz="2400" i="1">
                              <a:latin typeface="Cambria Math" panose="02040503050406030204" pitchFamily="18" charset="0"/>
                              <a:ea typeface="+mn-lt"/>
                              <a:cs typeface="+mn-lt"/>
                            </a:rPr>
                            <m:t>𝑞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  <a:ea typeface="+mn-lt"/>
                              <a:cs typeface="+mn-lt"/>
                            </a:rPr>
                            <m:t>.</m:t>
                          </m:r>
                          <m:sSub>
                            <m:sSubPr>
                              <m:ctrlPr>
                                <a:rPr lang="pt-BR" sz="2400" i="1">
                                  <a:latin typeface="Cambria Math" panose="02040503050406030204" pitchFamily="18" charset="0"/>
                                  <a:ea typeface="+mn-lt"/>
                                  <a:cs typeface="+mn-lt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 panose="02040503050406030204" pitchFamily="18" charset="0"/>
                                  <a:ea typeface="+mn-lt"/>
                                  <a:cs typeface="+mn-lt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 panose="02040503050406030204" pitchFamily="18" charset="0"/>
                                  <a:ea typeface="+mn-lt"/>
                                  <a:cs typeface="+mn-lt"/>
                                </a:rPr>
                                <m:t>𝑓𝑒𝑟</m:t>
                              </m:r>
                            </m:sub>
                          </m:sSub>
                          <m:r>
                            <a:rPr lang="pt-BR" sz="2400" i="1">
                              <a:latin typeface="Cambria Math" panose="02040503050406030204" pitchFamily="18" charset="0"/>
                              <a:ea typeface="+mn-lt"/>
                              <a:cs typeface="+mn-lt"/>
                            </a:rPr>
                            <m:t>.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  <a:ea typeface="+mn-lt"/>
                              <a:cs typeface="+mn-lt"/>
                            </a:rPr>
                            <m:t>𝑓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+mn-lt"/>
                              <a:cs typeface="+mn-lt"/>
                            </a:rPr>
                            <m:t>.</m:t>
                          </m:r>
                          <m:sSub>
                            <m:sSubPr>
                              <m:ctrlPr>
                                <a:rPr lang="pt-BR" sz="2400" i="1">
                                  <a:latin typeface="Cambria Math" panose="02040503050406030204" pitchFamily="18" charset="0"/>
                                  <a:ea typeface="+mn-lt"/>
                                  <a:cs typeface="+mn-lt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+mn-lt"/>
                                  <a:cs typeface="+mn-lt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+mn-lt"/>
                                  <a:cs typeface="+mn-lt"/>
                                </a:rPr>
                                <m:t>𝑚𝑎𝑥𝑅</m:t>
                              </m:r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+mn-lt"/>
                                  <a:cs typeface="+mn-lt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pt-BR" sz="2400" i="1">
                              <a:latin typeface="Cambria Math" panose="02040503050406030204" pitchFamily="18" charset="0"/>
                              <a:ea typeface="+mn-lt"/>
                              <a:cs typeface="+mn-lt"/>
                            </a:rPr>
                            <m:t>50</m:t>
                          </m:r>
                        </m:den>
                      </m:f>
                    </m:oMath>
                  </m:oMathPara>
                </a14:m>
                <a:endParaRPr lang="fr-FR" sz="2400" dirty="0">
                  <a:cs typeface="Arial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400" i="1">
                              <a:latin typeface="Cambria Math" panose="02040503050406030204" pitchFamily="18" charset="0"/>
                              <a:ea typeface="+mn-lt"/>
                              <a:cs typeface="+mn-lt"/>
                            </a:rPr>
                          </m:ctrlPr>
                        </m:sSub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  <a:ea typeface="+mn-lt"/>
                              <a:cs typeface="+mn-lt"/>
                            </a:rPr>
                            <m:t>𝑃</m:t>
                          </m:r>
                        </m:e>
                        <m:sub>
                          <m:r>
                            <a:rPr lang="pt-BR" sz="2400" i="1">
                              <a:latin typeface="Cambria Math" panose="02040503050406030204" pitchFamily="18" charset="0"/>
                              <a:ea typeface="+mn-lt"/>
                              <a:cs typeface="+mn-lt"/>
                            </a:rPr>
                            <m:t>𝐹𝑒𝑟𝑅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+mn-lt"/>
                              <a:cs typeface="+mn-lt"/>
                            </a:rPr>
                            <m:t>2</m:t>
                          </m:r>
                        </m:sub>
                      </m:sSub>
                      <m:r>
                        <a:rPr lang="fr-FR" sz="2400" i="1">
                          <a:latin typeface="Cambria Math" panose="02040503050406030204" pitchFamily="18" charset="0"/>
                          <a:ea typeface="+mn-lt"/>
                          <a:cs typeface="+mn-lt"/>
                        </a:rPr>
                        <m:t>=</m:t>
                      </m:r>
                      <m:f>
                        <m:fPr>
                          <m:ctrlPr>
                            <a:rPr lang="pt-BR" sz="2400" i="1">
                              <a:latin typeface="Cambria Math" panose="02040503050406030204" pitchFamily="18" charset="0"/>
                              <a:ea typeface="+mn-lt"/>
                              <a:cs typeface="+mn-lt"/>
                            </a:rPr>
                          </m:ctrlPr>
                        </m:fPr>
                        <m:num>
                          <m:r>
                            <a:rPr lang="pt-BR" sz="2400" i="1">
                              <a:latin typeface="Cambria Math" panose="02040503050406030204" pitchFamily="18" charset="0"/>
                              <a:ea typeface="+mn-lt"/>
                              <a:cs typeface="+mn-lt"/>
                            </a:rPr>
                            <m:t>𝑞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  <a:ea typeface="+mn-lt"/>
                              <a:cs typeface="+mn-lt"/>
                            </a:rPr>
                            <m:t>.</m:t>
                          </m:r>
                          <m:sSub>
                            <m:sSubPr>
                              <m:ctrlPr>
                                <a:rPr lang="pt-BR" sz="2400" i="1">
                                  <a:latin typeface="Cambria Math" panose="02040503050406030204" pitchFamily="18" charset="0"/>
                                  <a:ea typeface="+mn-lt"/>
                                  <a:cs typeface="+mn-lt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 panose="02040503050406030204" pitchFamily="18" charset="0"/>
                                  <a:ea typeface="+mn-lt"/>
                                  <a:cs typeface="+mn-lt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 panose="02040503050406030204" pitchFamily="18" charset="0"/>
                                  <a:ea typeface="+mn-lt"/>
                                  <a:cs typeface="+mn-lt"/>
                                </a:rPr>
                                <m:t>𝑓𝑒𝑟</m:t>
                              </m:r>
                            </m:sub>
                          </m:sSub>
                          <m:r>
                            <a:rPr lang="pt-BR" sz="2400" i="1">
                              <a:latin typeface="Cambria Math" panose="02040503050406030204" pitchFamily="18" charset="0"/>
                              <a:ea typeface="+mn-lt"/>
                              <a:cs typeface="+mn-lt"/>
                            </a:rPr>
                            <m:t>.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  <a:ea typeface="+mn-lt"/>
                              <a:cs typeface="+mn-lt"/>
                            </a:rPr>
                            <m:t>𝑓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  <a:ea typeface="+mn-lt"/>
                              <a:cs typeface="+mn-lt"/>
                            </a:rPr>
                            <m:t>.</m:t>
                          </m:r>
                          <m:sSub>
                            <m:sSubPr>
                              <m:ctrlPr>
                                <a:rPr lang="pt-BR" sz="2400" i="1">
                                  <a:latin typeface="Cambria Math" panose="02040503050406030204" pitchFamily="18" charset="0"/>
                                  <a:ea typeface="+mn-lt"/>
                                  <a:cs typeface="+mn-lt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 panose="02040503050406030204" pitchFamily="18" charset="0"/>
                                  <a:ea typeface="+mn-lt"/>
                                  <a:cs typeface="+mn-lt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 panose="02040503050406030204" pitchFamily="18" charset="0"/>
                                  <a:ea typeface="+mn-lt"/>
                                  <a:cs typeface="+mn-lt"/>
                                </a:rPr>
                                <m:t>𝑚𝑎𝑥𝑅</m:t>
                              </m:r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+mn-lt"/>
                                  <a:cs typeface="+mn-lt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pt-BR" sz="2400" i="1">
                              <a:latin typeface="Cambria Math" panose="02040503050406030204" pitchFamily="18" charset="0"/>
                              <a:ea typeface="+mn-lt"/>
                              <a:cs typeface="+mn-lt"/>
                            </a:rPr>
                            <m:t>50</m:t>
                          </m:r>
                        </m:den>
                      </m:f>
                    </m:oMath>
                  </m:oMathPara>
                </a14:m>
                <a:endParaRPr lang="fr-FR" sz="3600" dirty="0">
                  <a:ea typeface="+mn-lt"/>
                  <a:cs typeface="+mn-lt"/>
                </a:endParaRPr>
              </a:p>
              <a:p>
                <a:endParaRPr lang="fr-FR" sz="1500" dirty="0">
                  <a:ea typeface="+mn-lt"/>
                  <a:cs typeface="+mn-lt"/>
                </a:endParaRPr>
              </a:p>
              <a:p>
                <a:endParaRPr lang="fr-FR" dirty="0"/>
              </a:p>
              <a:p>
                <a:r>
                  <a:rPr lang="fr-FR" sz="2800" b="1" dirty="0">
                    <a:cs typeface="Arial"/>
                  </a:rPr>
                  <a:t>2.Pertes Joules</a:t>
                </a:r>
                <a:r>
                  <a:rPr lang="fr-FR" sz="2800" dirty="0">
                    <a:cs typeface="Arial"/>
                  </a:rPr>
                  <a:t> </a:t>
                </a:r>
              </a:p>
              <a:p>
                <a:endParaRPr lang="fr-FR" sz="3600" dirty="0">
                  <a:cs typeface="Arial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400" i="1">
                              <a:latin typeface="Cambria Math" panose="02040503050406030204" pitchFamily="18" charset="0"/>
                              <a:ea typeface="+mn-lt"/>
                              <a:cs typeface="+mn-lt"/>
                            </a:rPr>
                          </m:ctrlPr>
                        </m:sSub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  <a:ea typeface="+mn-lt"/>
                              <a:cs typeface="+mn-lt"/>
                            </a:rPr>
                            <m:t>𝑃</m:t>
                          </m:r>
                        </m:e>
                        <m:sub>
                          <m:r>
                            <a:rPr lang="pt-BR" sz="2400" i="1">
                              <a:latin typeface="Cambria Math" panose="02040503050406030204" pitchFamily="18" charset="0"/>
                              <a:ea typeface="+mn-lt"/>
                              <a:cs typeface="+mn-lt"/>
                            </a:rPr>
                            <m:t>𝐽𝑜𝑢𝑙𝑒𝑠</m:t>
                          </m:r>
                        </m:sub>
                      </m:sSub>
                      <m:r>
                        <a:rPr lang="fr-FR" sz="2400" i="1">
                          <a:latin typeface="Cambria Math" panose="02040503050406030204" pitchFamily="18" charset="0"/>
                          <a:ea typeface="+mn-lt"/>
                          <a:cs typeface="+mn-lt"/>
                        </a:rPr>
                        <m:t>=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+mn-lt"/>
                          <a:cs typeface="+mn-lt"/>
                        </a:rPr>
                        <m:t>𝑃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+mn-lt"/>
                          <a:cs typeface="+mn-lt"/>
                        </a:rPr>
                        <m:t>.3.</m:t>
                      </m:r>
                      <m:sSub>
                        <m:sSubPr>
                          <m:ctrlPr>
                            <a:rPr lang="pt-BR" sz="2400" i="1">
                              <a:latin typeface="Cambria Math" panose="02040503050406030204" pitchFamily="18" charset="0"/>
                              <a:ea typeface="+mn-lt"/>
                              <a:cs typeface="+mn-lt"/>
                            </a:rPr>
                          </m:ctrlPr>
                        </m:sSub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  <a:ea typeface="+mn-lt"/>
                              <a:cs typeface="+mn-lt"/>
                            </a:rPr>
                            <m:t>𝑅</m:t>
                          </m:r>
                        </m:e>
                        <m:sub>
                          <m:r>
                            <a:rPr lang="pt-BR" sz="2400" i="1">
                              <a:latin typeface="Cambria Math" panose="02040503050406030204" pitchFamily="18" charset="0"/>
                              <a:ea typeface="+mn-lt"/>
                              <a:cs typeface="+mn-lt"/>
                            </a:rPr>
                            <m:t>𝑝h𝑎𝑠𝑒</m:t>
                          </m:r>
                        </m:sub>
                      </m:sSub>
                      <m:sSup>
                        <m:sSupPr>
                          <m:ctrlPr>
                            <a:rPr lang="fr-FR" sz="2400" i="1">
                              <a:latin typeface="Cambria Math" panose="02040503050406030204" pitchFamily="18" charset="0"/>
                              <a:ea typeface="+mn-lt"/>
                              <a:cs typeface="+mn-lt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fr-FR" sz="2400" i="1">
                                  <a:latin typeface="Cambria Math" panose="02040503050406030204" pitchFamily="18" charset="0"/>
                                  <a:ea typeface="+mn-lt"/>
                                  <a:cs typeface="+mn-lt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 panose="02040503050406030204" pitchFamily="18" charset="0"/>
                                  <a:ea typeface="+mn-lt"/>
                                  <a:cs typeface="+mn-lt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 panose="02040503050406030204" pitchFamily="18" charset="0"/>
                                  <a:ea typeface="+mn-lt"/>
                                  <a:cs typeface="+mn-lt"/>
                                </a:rPr>
                                <m:t>𝑒𝑓𝑓</m:t>
                              </m:r>
                            </m:sub>
                          </m:sSub>
                        </m:e>
                        <m:sup>
                          <m:r>
                            <a:rPr lang="fr-FR" sz="2400" i="1">
                              <a:latin typeface="Cambria Math" panose="02040503050406030204" pitchFamily="18" charset="0"/>
                              <a:ea typeface="+mn-lt"/>
                              <a:cs typeface="+mn-lt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fr-FR" sz="3600" dirty="0">
                  <a:cs typeface="Arial"/>
                </a:endParaRPr>
              </a:p>
              <a:p>
                <a:endParaRPr lang="fr-FR" sz="3600" dirty="0">
                  <a:cs typeface="Arial"/>
                </a:endParaRPr>
              </a:p>
            </p:txBody>
          </p:sp>
        </mc:Choice>
        <mc:Fallback xmlns="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7EF95714-0CF5-44CC-9104-AA90213E37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800" y="1049867"/>
                <a:ext cx="9203660" cy="5173468"/>
              </a:xfrm>
              <a:prstGeom prst="rect">
                <a:avLst/>
              </a:prstGeom>
              <a:blipFill>
                <a:blip r:embed="rId2"/>
                <a:stretch>
                  <a:fillRect l="-1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224532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8F0F8B-5840-45BC-84B8-77AA36EB3C2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/>
              <a:t>4. optimisation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83F0C8-3ED8-4269-9C8A-4FDF84B5392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/>
              <a:t>GAMULTIOBJ utilisé dans notre modèle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D022E6-2977-4B44-A13F-85DC7C678C8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28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6310679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BB459A-B1B1-4396-8875-10C378259F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Algorithme génétique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DFB6BCA-A929-4A42-A281-51A9C31C7B6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29</a:t>
            </a:fld>
            <a:endParaRPr lang="en-US" noProof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83A7B5-B30E-432E-A897-CB2E63CFFB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3407" y="1989055"/>
            <a:ext cx="6119875" cy="2045617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fr-FR" sz="2800"/>
              <a:t>Se base sur une analogie avec la </a:t>
            </a:r>
            <a:r>
              <a:rPr lang="fr-FR" sz="2800" b="1"/>
              <a:t>génétique des populations</a:t>
            </a:r>
          </a:p>
          <a:p>
            <a:r>
              <a:rPr lang="fr-FR" sz="2800"/>
              <a:t>On suit les </a:t>
            </a:r>
            <a:r>
              <a:rPr lang="fr-FR" sz="2800" b="1"/>
              <a:t>lois de l’évolution</a:t>
            </a:r>
          </a:p>
          <a:p>
            <a:r>
              <a:rPr lang="fr-FR" sz="2800"/>
              <a:t>Utilisé pour le </a:t>
            </a:r>
            <a:r>
              <a:rPr lang="fr-FR" sz="2800" b="1" err="1"/>
              <a:t>multiobjectif</a:t>
            </a:r>
            <a:endParaRPr lang="fr-FR" sz="2800" b="1"/>
          </a:p>
        </p:txBody>
      </p:sp>
      <p:pic>
        <p:nvPicPr>
          <p:cNvPr id="1026" name="Picture 2" descr="Algorithme génétique — Wikipédia">
            <a:extLst>
              <a:ext uri="{FF2B5EF4-FFF2-40B4-BE49-F238E27FC236}">
                <a16:creationId xmlns:a16="http://schemas.microsoft.com/office/drawing/2014/main" id="{FB73DC86-F794-478A-9BEB-2DE311F88D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9419" y="648000"/>
            <a:ext cx="2657019" cy="5210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90322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EF5331-5312-4457-B893-E4089B2E0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Plan de la présentation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0D2907-B1CA-4957-92EE-89A5F4D5388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3</a:t>
            </a:fld>
            <a:endParaRPr lang="en-US" noProof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C8A4D1-44A3-4500-8A04-D29D15F31F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742950" indent="-742950">
              <a:buFont typeface="+mj-lt"/>
              <a:buAutoNum type="arabicPeriod"/>
            </a:pPr>
            <a:r>
              <a:rPr lang="fr-FR" sz="4400"/>
              <a:t>Présentation du projet</a:t>
            </a:r>
          </a:p>
          <a:p>
            <a:pPr marL="742950" indent="-742950">
              <a:buFont typeface="+mj-lt"/>
              <a:buAutoNum type="arabicPeriod"/>
            </a:pPr>
            <a:r>
              <a:rPr lang="fr-FR" sz="4400"/>
              <a:t>Prise en main du projet et outils de gestion de projet au sein de l’équipe</a:t>
            </a:r>
          </a:p>
          <a:p>
            <a:pPr marL="742950" indent="-742950">
              <a:buFont typeface="+mj-lt"/>
              <a:buAutoNum type="arabicPeriod"/>
            </a:pPr>
            <a:r>
              <a:rPr lang="fr-FR" sz="4400"/>
              <a:t>Présentation du modèle</a:t>
            </a:r>
          </a:p>
          <a:p>
            <a:pPr marL="742950" indent="-742950">
              <a:buFont typeface="+mj-lt"/>
              <a:buAutoNum type="arabicPeriod"/>
            </a:pPr>
            <a:r>
              <a:rPr lang="fr-FR" sz="4400"/>
              <a:t>Partie optimisation</a:t>
            </a:r>
          </a:p>
          <a:p>
            <a:pPr marL="742950" indent="-742950">
              <a:buFont typeface="+mj-lt"/>
              <a:buAutoNum type="arabicPeriod"/>
            </a:pPr>
            <a:r>
              <a:rPr lang="fr-FR" sz="4400"/>
              <a:t>L’avenir du projet</a:t>
            </a:r>
          </a:p>
          <a:p>
            <a:pPr marL="742950" indent="-742950">
              <a:buFont typeface="+mj-lt"/>
              <a:buAutoNum type="arabicPeriod"/>
            </a:pPr>
            <a:r>
              <a:rPr lang="fr-FR" sz="4400"/>
              <a:t>Conclusion</a:t>
            </a:r>
          </a:p>
        </p:txBody>
      </p:sp>
      <p:pic>
        <p:nvPicPr>
          <p:cNvPr id="6" name="Graphic 5" descr="Presentation with bar chart">
            <a:extLst>
              <a:ext uri="{FF2B5EF4-FFF2-40B4-BE49-F238E27FC236}">
                <a16:creationId xmlns:a16="http://schemas.microsoft.com/office/drawing/2014/main" id="{EEB9B979-B2E6-4FA4-AAE6-CB2ADB0A43DC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45306" y="864000"/>
            <a:ext cx="914400" cy="914400"/>
          </a:xfrm>
          <a:prstGeom prst="rect">
            <a:avLst/>
          </a:prstGeom>
        </p:spPr>
      </p:pic>
      <p:pic>
        <p:nvPicPr>
          <p:cNvPr id="8" name="Graphic 7" descr="Social network">
            <a:extLst>
              <a:ext uri="{FF2B5EF4-FFF2-40B4-BE49-F238E27FC236}">
                <a16:creationId xmlns:a16="http://schemas.microsoft.com/office/drawing/2014/main" id="{F32F5A86-DF30-4491-95C8-0601AA4A353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003055" y="1600600"/>
            <a:ext cx="914400" cy="914400"/>
          </a:xfrm>
          <a:prstGeom prst="rect">
            <a:avLst/>
          </a:prstGeom>
        </p:spPr>
      </p:pic>
      <p:pic>
        <p:nvPicPr>
          <p:cNvPr id="12" name="Graphic 11" descr="Upward trend">
            <a:extLst>
              <a:ext uri="{FF2B5EF4-FFF2-40B4-BE49-F238E27FC236}">
                <a16:creationId xmlns:a16="http://schemas.microsoft.com/office/drawing/2014/main" id="{19AD82C9-65F5-420E-9DC3-DC628C428073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01236" y="3611669"/>
            <a:ext cx="914400" cy="914400"/>
          </a:xfrm>
          <a:prstGeom prst="rect">
            <a:avLst/>
          </a:prstGeom>
        </p:spPr>
      </p:pic>
      <p:pic>
        <p:nvPicPr>
          <p:cNvPr id="14" name="Graphic 13" descr="Web design">
            <a:extLst>
              <a:ext uri="{FF2B5EF4-FFF2-40B4-BE49-F238E27FC236}">
                <a16:creationId xmlns:a16="http://schemas.microsoft.com/office/drawing/2014/main" id="{B221BB8D-4FEB-459E-97EE-5A9EEECDE0F3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485965" y="2891118"/>
            <a:ext cx="914400" cy="914400"/>
          </a:xfrm>
          <a:prstGeom prst="rect">
            <a:avLst/>
          </a:prstGeom>
        </p:spPr>
      </p:pic>
      <p:pic>
        <p:nvPicPr>
          <p:cNvPr id="16" name="Graphic 15" descr="Head with gears">
            <a:extLst>
              <a:ext uri="{FF2B5EF4-FFF2-40B4-BE49-F238E27FC236}">
                <a16:creationId xmlns:a16="http://schemas.microsoft.com/office/drawing/2014/main" id="{006784FD-40A0-4B77-94A9-396817EB5B33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729317" y="5262563"/>
            <a:ext cx="914400" cy="914400"/>
          </a:xfrm>
          <a:prstGeom prst="rect">
            <a:avLst/>
          </a:prstGeom>
        </p:spPr>
      </p:pic>
      <p:pic>
        <p:nvPicPr>
          <p:cNvPr id="18" name="Graphic 17" descr="End">
            <a:extLst>
              <a:ext uri="{FF2B5EF4-FFF2-40B4-BE49-F238E27FC236}">
                <a16:creationId xmlns:a16="http://schemas.microsoft.com/office/drawing/2014/main" id="{AEC369D9-DBA7-40C0-8B0B-4EFB71F48A93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320553" y="452606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7328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072796-5F49-4BED-B236-AE4AD10B4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Modèle boite-noire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F43D79D-B33B-4216-B56C-6B68A9A52B4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30</a:t>
            </a:fld>
            <a:endParaRPr lang="en-US" noProof="0"/>
          </a:p>
        </p:txBody>
      </p:sp>
      <p:graphicFrame>
        <p:nvGraphicFramePr>
          <p:cNvPr id="7" name="Tabela 6">
            <a:extLst>
              <a:ext uri="{FF2B5EF4-FFF2-40B4-BE49-F238E27FC236}">
                <a16:creationId xmlns:a16="http://schemas.microsoft.com/office/drawing/2014/main" id="{694421A7-E154-4AB4-8271-3F2821DE5D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0034173"/>
              </p:ext>
            </p:extLst>
          </p:nvPr>
        </p:nvGraphicFramePr>
        <p:xfrm>
          <a:off x="575733" y="1456267"/>
          <a:ext cx="3501326" cy="4510193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3501326">
                  <a:extLst>
                    <a:ext uri="{9D8B030D-6E8A-4147-A177-3AD203B41FA5}">
                      <a16:colId xmlns:a16="http://schemas.microsoft.com/office/drawing/2014/main" val="1327503638"/>
                    </a:ext>
                  </a:extLst>
                </a:gridCol>
              </a:tblGrid>
              <a:tr h="486833">
                <a:tc>
                  <a:txBody>
                    <a:bodyPr/>
                    <a:lstStyle/>
                    <a:p>
                      <a:r>
                        <a:rPr lang="fr-FR" noProof="0">
                          <a:effectLst/>
                        </a:rPr>
                        <a:t>  Paramètres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742088139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r>
                        <a:rPr lang="fr-FR" noProof="0">
                          <a:effectLst/>
                        </a:rPr>
                        <a:t>  Coefficients des Matériaux</a:t>
                      </a:r>
                      <a:endParaRPr lang="fr-FR" noProof="0" err="1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556240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r>
                        <a:rPr lang="fr-FR" noProof="0">
                          <a:effectLst/>
                        </a:rPr>
                        <a:t>  Distance Rotor Pompe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17748862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fr-FR" noProof="0">
                          <a:effectLst/>
                        </a:rPr>
                        <a:t>  Longueur totale maximale</a:t>
                      </a:r>
                      <a:endParaRPr lang="pt-BR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755822456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r>
                        <a:rPr lang="fr-FR" noProof="0">
                          <a:effectLst/>
                        </a:rPr>
                        <a:t>  Volume Encoche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562841448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fr-FR" sz="1800" b="0" i="0" u="none" strike="noStrike" noProof="0">
                          <a:effectLst/>
                          <a:latin typeface="Times New Roman"/>
                        </a:rPr>
                        <a:t>  Volume Dents</a:t>
                      </a:r>
                      <a:endParaRPr lang="pt-BR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952007197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r>
                        <a:rPr lang="fr-FR" noProof="0">
                          <a:effectLst/>
                        </a:rPr>
                        <a:t>  Vitesse nominale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93510513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r>
                        <a:rPr lang="fr-FR" noProof="0">
                          <a:effectLst/>
                        </a:rPr>
                        <a:t>  Tension d'alimentation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40639373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fr-FR" sz="1800" b="0" i="0" u="none" strike="noStrike" noProof="0">
                          <a:effectLst/>
                          <a:latin typeface="Times New Roman"/>
                        </a:rPr>
                        <a:t>  Courant d'alimentation</a:t>
                      </a:r>
                      <a:endParaRPr lang="pt-BR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723911926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fr-FR" noProof="0">
                          <a:effectLst/>
                        </a:rPr>
                        <a:t>  Coefficient de remplissage Encoche</a:t>
                      </a:r>
                      <a:endParaRPr lang="pt-BR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59016516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fr-FR" noProof="0">
                          <a:effectLst/>
                        </a:rPr>
                        <a:t>  Longueur des Aimants</a:t>
                      </a:r>
                      <a:endParaRPr lang="pt-BR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16708991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fr-FR" noProof="0">
                          <a:effectLst/>
                        </a:rPr>
                        <a:t>    Rayon des Aimants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410726379"/>
                  </a:ext>
                </a:extLst>
              </a:tr>
            </a:tbl>
          </a:graphicData>
        </a:graphic>
      </p:graphicFrame>
      <p:pic>
        <p:nvPicPr>
          <p:cNvPr id="8" name="Imagem 9" descr="Tela de celular com publicação numa rede social&#10;&#10;Descrição gerada com alta confiança">
            <a:extLst>
              <a:ext uri="{FF2B5EF4-FFF2-40B4-BE49-F238E27FC236}">
                <a16:creationId xmlns:a16="http://schemas.microsoft.com/office/drawing/2014/main" id="{C9A8EC85-1757-4689-BCF7-132500F02C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303792" y="1670656"/>
            <a:ext cx="5558009" cy="3774583"/>
          </a:xfrm>
        </p:spPr>
      </p:pic>
    </p:spTree>
    <p:extLst>
      <p:ext uri="{BB962C8B-B14F-4D97-AF65-F5344CB8AC3E}">
        <p14:creationId xmlns:p14="http://schemas.microsoft.com/office/powerpoint/2010/main" val="25766162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10C8D6-5474-45A2-987A-E9F946B3D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Optimisation – Objectifs et Variables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4D7620B-3B91-4F7E-9288-02BB6ED53972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31</a:t>
            </a:fld>
            <a:endParaRPr lang="en-US" noProof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6CE120-7076-4050-A5F1-45B142D5A1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0" rIns="0" bIns="0" rtlCol="0" anchor="t">
            <a:noAutofit/>
          </a:bodyPr>
          <a:lstStyle/>
          <a:p>
            <a:pPr marL="266700" lvl="1" indent="0">
              <a:buNone/>
            </a:pPr>
            <a:endParaRPr lang="en-US" sz="2000"/>
          </a:p>
          <a:p>
            <a:r>
              <a:rPr lang="en-US" sz="2800"/>
              <a:t>Les </a:t>
            </a:r>
            <a:r>
              <a:rPr lang="en-US" sz="2800" err="1"/>
              <a:t>objectifs</a:t>
            </a:r>
            <a:r>
              <a:rPr lang="en-US" sz="2800"/>
              <a:t> à </a:t>
            </a:r>
            <a:r>
              <a:rPr lang="en-US" sz="2800" err="1"/>
              <a:t>minimiser</a:t>
            </a:r>
            <a:r>
              <a:rPr lang="en-US" sz="2800"/>
              <a:t> </a:t>
            </a:r>
            <a:r>
              <a:rPr lang="en-US" sz="2800" err="1"/>
              <a:t>sont</a:t>
            </a:r>
            <a:r>
              <a:rPr lang="en-US" sz="2800"/>
              <a:t> :</a:t>
            </a:r>
            <a:endParaRPr lang="en-US" sz="2800">
              <a:cs typeface="Times New Roman"/>
            </a:endParaRPr>
          </a:p>
          <a:p>
            <a:pPr lvl="1"/>
            <a:r>
              <a:rPr lang="en-US" sz="2800"/>
              <a:t>La masse</a:t>
            </a:r>
            <a:endParaRPr lang="en-US" sz="2800">
              <a:cs typeface="Times New Roman"/>
            </a:endParaRPr>
          </a:p>
          <a:p>
            <a:pPr lvl="1"/>
            <a:r>
              <a:rPr lang="en-US" sz="2800"/>
              <a:t>Les </a:t>
            </a:r>
            <a:r>
              <a:rPr lang="en-US" sz="2800" err="1"/>
              <a:t>pertes</a:t>
            </a:r>
            <a:r>
              <a:rPr lang="en-US" sz="2800"/>
              <a:t>, pour augmenter le </a:t>
            </a:r>
            <a:r>
              <a:rPr lang="en-US" sz="2800" err="1"/>
              <a:t>rendement</a:t>
            </a:r>
            <a:endParaRPr lang="en-US" sz="2800" err="1">
              <a:cs typeface="Times New Roman"/>
            </a:endParaRPr>
          </a:p>
          <a:p>
            <a:pPr lvl="1"/>
            <a:endParaRPr lang="en-US" sz="2800">
              <a:cs typeface="Times New Roman"/>
            </a:endParaRPr>
          </a:p>
          <a:p>
            <a:r>
              <a:rPr lang="en-US" sz="2800"/>
              <a:t>Les variables </a:t>
            </a:r>
            <a:r>
              <a:rPr lang="en-US" sz="2800" err="1"/>
              <a:t>d’optimisation</a:t>
            </a:r>
            <a:r>
              <a:rPr lang="en-US" sz="2800"/>
              <a:t> </a:t>
            </a:r>
            <a:r>
              <a:rPr lang="en-US" sz="2800" err="1"/>
              <a:t>sont</a:t>
            </a:r>
            <a:r>
              <a:rPr lang="en-US" sz="2800"/>
              <a:t> :</a:t>
            </a:r>
            <a:endParaRPr lang="en-US" sz="2800">
              <a:cs typeface="Times New Roman"/>
            </a:endParaRPr>
          </a:p>
          <a:p>
            <a:pPr lvl="1"/>
            <a:r>
              <a:rPr lang="en-US" sz="2800"/>
              <a:t>Le rayon </a:t>
            </a:r>
            <a:r>
              <a:rPr lang="en-US" sz="2800" err="1"/>
              <a:t>intérieur</a:t>
            </a:r>
            <a:r>
              <a:rPr lang="en-US" sz="2800"/>
              <a:t> des rotors</a:t>
            </a:r>
            <a:endParaRPr lang="en-US" sz="2800">
              <a:cs typeface="Times New Roman"/>
            </a:endParaRPr>
          </a:p>
          <a:p>
            <a:pPr lvl="1"/>
            <a:r>
              <a:rPr lang="en-US" sz="2800"/>
              <a:t>La longueur des rotors</a:t>
            </a:r>
            <a:endParaRPr lang="en-US" sz="2800">
              <a:cs typeface="Times New Roman"/>
            </a:endParaRPr>
          </a:p>
          <a:p>
            <a:pPr lvl="1"/>
            <a:r>
              <a:rPr lang="en-US" sz="2800"/>
              <a:t>La longueur du stator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32907816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A3025-9215-4D67-AA3A-A227323A6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>
                <a:ea typeface="+mj-lt"/>
                <a:cs typeface="+mj-lt"/>
              </a:rPr>
              <a:t>Contraintes d’optimisation</a:t>
            </a:r>
            <a:endParaRPr lang="pt-BR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C488B0-531B-448F-A2D6-180B1FEF1398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32</a:t>
            </a:fld>
            <a:endParaRPr lang="en-US" noProof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4E204B-CDB2-4EFC-971B-2DFB82969F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085" y="860108"/>
            <a:ext cx="9606781" cy="2201122"/>
          </a:xfrm>
        </p:spPr>
        <p:txBody>
          <a:bodyPr vert="horz" lIns="0" tIns="0" rIns="0" bIns="0" rtlCol="0" anchor="t">
            <a:noAutofit/>
          </a:bodyPr>
          <a:lstStyle/>
          <a:p>
            <a:pPr marL="0" indent="0">
              <a:buNone/>
            </a:pPr>
            <a:endParaRPr lang="fr-FR" sz="2400" dirty="0">
              <a:ea typeface="+mn-lt"/>
              <a:cs typeface="+mn-lt"/>
            </a:endParaRPr>
          </a:p>
          <a:p>
            <a:pPr marL="0" indent="0">
              <a:buNone/>
            </a:pPr>
            <a:r>
              <a:rPr lang="fr-FR" sz="2400" dirty="0">
                <a:ea typeface="+mn-lt"/>
                <a:cs typeface="+mn-lt"/>
              </a:rPr>
              <a:t>Densité de Courant Maximale           </a:t>
            </a:r>
            <a:r>
              <a:rPr lang="fr-FR" sz="2400" dirty="0" err="1">
                <a:ea typeface="+mn-lt"/>
                <a:cs typeface="+mn-lt"/>
              </a:rPr>
              <a:t>Jmax</a:t>
            </a:r>
            <a:r>
              <a:rPr lang="fr-FR" sz="2400" dirty="0">
                <a:ea typeface="+mn-lt"/>
                <a:cs typeface="+mn-lt"/>
              </a:rPr>
              <a:t> = 8 A/mm²   </a:t>
            </a:r>
            <a:endParaRPr lang="fr-FR" dirty="0">
              <a:ea typeface="+mn-lt"/>
              <a:cs typeface="+mn-lt"/>
            </a:endParaRPr>
          </a:p>
          <a:p>
            <a:pPr marL="0" indent="0">
              <a:buNone/>
            </a:pPr>
            <a:r>
              <a:rPr lang="fr-FR" sz="2400" dirty="0">
                <a:ea typeface="+mn-lt"/>
                <a:cs typeface="+mn-lt"/>
              </a:rPr>
              <a:t>Couple Minimal                                 </a:t>
            </a:r>
            <a:r>
              <a:rPr lang="fr-FR" sz="2400" dirty="0" err="1">
                <a:ea typeface="+mn-lt"/>
                <a:cs typeface="+mn-lt"/>
              </a:rPr>
              <a:t>Cmin</a:t>
            </a:r>
            <a:r>
              <a:rPr lang="fr-FR" sz="2400" dirty="0">
                <a:ea typeface="+mn-lt"/>
                <a:cs typeface="+mn-lt"/>
              </a:rPr>
              <a:t> = 20 </a:t>
            </a:r>
            <a:r>
              <a:rPr lang="fr-FR" sz="2400" dirty="0" err="1">
                <a:ea typeface="+mn-lt"/>
                <a:cs typeface="+mn-lt"/>
              </a:rPr>
              <a:t>mN.m</a:t>
            </a:r>
            <a:r>
              <a:rPr lang="fr-FR" sz="2400" dirty="0">
                <a:ea typeface="+mn-lt"/>
                <a:cs typeface="+mn-lt"/>
              </a:rPr>
              <a:t>    </a:t>
            </a:r>
            <a:endParaRPr lang="fr-FR" dirty="0">
              <a:ea typeface="+mn-lt"/>
              <a:cs typeface="+mn-lt"/>
            </a:endParaRPr>
          </a:p>
          <a:p>
            <a:pPr marL="0" indent="0">
              <a:buNone/>
            </a:pPr>
            <a:r>
              <a:rPr lang="fr-FR" sz="2400" dirty="0">
                <a:ea typeface="+mn-lt"/>
                <a:cs typeface="+mn-lt"/>
              </a:rPr>
              <a:t>Distance entre Aimants                      </a:t>
            </a:r>
            <a:r>
              <a:rPr lang="fr-FR" sz="2400" dirty="0" err="1">
                <a:ea typeface="+mn-lt"/>
                <a:cs typeface="+mn-lt"/>
              </a:rPr>
              <a:t>Dist_aimant</a:t>
            </a:r>
            <a:r>
              <a:rPr lang="fr-FR" sz="2400" dirty="0">
                <a:ea typeface="+mn-lt"/>
                <a:cs typeface="+mn-lt"/>
              </a:rPr>
              <a:t> &gt; 2 mm       </a:t>
            </a:r>
            <a:endParaRPr lang="fr-FR" dirty="0">
              <a:cs typeface="Times New Roman"/>
            </a:endParaRPr>
          </a:p>
          <a:p>
            <a:pPr marL="0" indent="0">
              <a:buNone/>
            </a:pPr>
            <a:r>
              <a:rPr lang="fr-FR" sz="2400" dirty="0">
                <a:ea typeface="+mn-lt"/>
                <a:cs typeface="+mn-lt"/>
              </a:rPr>
              <a:t>Tension Induite Maximale                   </a:t>
            </a:r>
            <a:r>
              <a:rPr lang="fr-FR" sz="2400" dirty="0" err="1">
                <a:ea typeface="+mn-lt"/>
                <a:cs typeface="+mn-lt"/>
              </a:rPr>
              <a:t>FEMmax</a:t>
            </a:r>
            <a:r>
              <a:rPr lang="fr-FR" sz="2400" dirty="0">
                <a:ea typeface="+mn-lt"/>
                <a:cs typeface="+mn-lt"/>
              </a:rPr>
              <a:t>  = 8 V        pas pris en compte</a:t>
            </a:r>
            <a:endParaRPr lang="fr-FR" dirty="0">
              <a:ea typeface="+mn-lt"/>
              <a:cs typeface="+mn-lt"/>
            </a:endParaRPr>
          </a:p>
          <a:p>
            <a:pPr marL="0" indent="0">
              <a:buNone/>
            </a:pPr>
            <a:r>
              <a:rPr lang="fr-FR" sz="2400" dirty="0">
                <a:ea typeface="+mn-lt"/>
                <a:cs typeface="+mn-lt"/>
              </a:rPr>
              <a:t>          </a:t>
            </a:r>
            <a:endParaRPr lang="fr-FR" dirty="0">
              <a:cs typeface="Times New Roman"/>
            </a:endParaRPr>
          </a:p>
          <a:p>
            <a:pPr marL="0" indent="0">
              <a:buNone/>
            </a:pPr>
            <a:endParaRPr lang="fr-FR" sz="2400" dirty="0">
              <a:cs typeface="Times New Roman"/>
            </a:endParaRPr>
          </a:p>
          <a:p>
            <a:pPr marL="0" indent="0">
              <a:buNone/>
            </a:pPr>
            <a:endParaRPr lang="fr-FR" sz="2400" dirty="0"/>
          </a:p>
          <a:p>
            <a:pPr marL="0" indent="0">
              <a:buNone/>
            </a:pPr>
            <a:endParaRPr lang="fr-FR" sz="2400" dirty="0">
              <a:cs typeface="Times New Roman"/>
            </a:endParaRPr>
          </a:p>
          <a:p>
            <a:pPr marL="0" indent="0">
              <a:buNone/>
            </a:pPr>
            <a:endParaRPr lang="fr-FR" sz="3200" dirty="0">
              <a:cs typeface="Times New Roman"/>
            </a:endParaRPr>
          </a:p>
        </p:txBody>
      </p:sp>
      <p:pic>
        <p:nvPicPr>
          <p:cNvPr id="14" name="Gráfico 5" descr="Seta de linha: reta">
            <a:extLst>
              <a:ext uri="{FF2B5EF4-FFF2-40B4-BE49-F238E27FC236}">
                <a16:creationId xmlns:a16="http://schemas.microsoft.com/office/drawing/2014/main" id="{F463CCD2-CD66-4876-A357-EA90D5499A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4364814" y="1682623"/>
            <a:ext cx="448734" cy="448734"/>
          </a:xfrm>
          <a:prstGeom prst="rect">
            <a:avLst/>
          </a:prstGeom>
        </p:spPr>
      </p:pic>
      <p:pic>
        <p:nvPicPr>
          <p:cNvPr id="15" name="Gráfico 5" descr="Seta de linha: reta">
            <a:extLst>
              <a:ext uri="{FF2B5EF4-FFF2-40B4-BE49-F238E27FC236}">
                <a16:creationId xmlns:a16="http://schemas.microsoft.com/office/drawing/2014/main" id="{08E8EABA-B529-4DE0-B3E2-D92AD8A1AA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4364816" y="2131358"/>
            <a:ext cx="448734" cy="448734"/>
          </a:xfrm>
          <a:prstGeom prst="rect">
            <a:avLst/>
          </a:prstGeom>
        </p:spPr>
      </p:pic>
      <p:pic>
        <p:nvPicPr>
          <p:cNvPr id="19" name="Gráfico 5" descr="Seta de linha: reta">
            <a:extLst>
              <a:ext uri="{FF2B5EF4-FFF2-40B4-BE49-F238E27FC236}">
                <a16:creationId xmlns:a16="http://schemas.microsoft.com/office/drawing/2014/main" id="{98CB8CE0-0E44-4912-804E-6A4DF5BC8F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4364815" y="1267760"/>
            <a:ext cx="448734" cy="448734"/>
          </a:xfrm>
          <a:prstGeom prst="rect">
            <a:avLst/>
          </a:prstGeom>
        </p:spPr>
      </p:pic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22AAACFB-8F5F-4C2F-BFD6-EC2BFDBEE9AD}"/>
              </a:ext>
            </a:extLst>
          </p:cNvPr>
          <p:cNvSpPr txBox="1">
            <a:spLocks/>
          </p:cNvSpPr>
          <p:nvPr/>
        </p:nvSpPr>
        <p:spPr>
          <a:xfrm>
            <a:off x="440466" y="3340841"/>
            <a:ext cx="9198000" cy="228578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3000">
                <a:ea typeface="+mn-lt"/>
                <a:cs typeface="+mn-lt"/>
              </a:rPr>
              <a:t>Contraintes sur la Géométrie</a:t>
            </a:r>
            <a:endParaRPr lang="pt-BR" err="1"/>
          </a:p>
          <a:p>
            <a:pPr marL="0" indent="0">
              <a:buNone/>
            </a:pPr>
            <a:r>
              <a:rPr lang="fr-FR" sz="2400">
                <a:ea typeface="+mn-lt"/>
                <a:cs typeface="+mn-lt"/>
              </a:rPr>
              <a:t>1 -  </a:t>
            </a:r>
            <a:r>
              <a:rPr lang="fr-FR" sz="2400" err="1">
                <a:ea typeface="+mn-lt"/>
                <a:cs typeface="+mn-lt"/>
              </a:rPr>
              <a:t>Rint</a:t>
            </a:r>
            <a:r>
              <a:rPr lang="fr-FR" sz="2400">
                <a:ea typeface="+mn-lt"/>
                <a:cs typeface="+mn-lt"/>
              </a:rPr>
              <a:t> + </a:t>
            </a:r>
            <a:r>
              <a:rPr lang="fr-FR" sz="2400" err="1">
                <a:ea typeface="+mn-lt"/>
                <a:cs typeface="+mn-lt"/>
              </a:rPr>
              <a:t>R_aimant</a:t>
            </a:r>
            <a:r>
              <a:rPr lang="fr-FR" sz="2400">
                <a:ea typeface="+mn-lt"/>
                <a:cs typeface="+mn-lt"/>
              </a:rPr>
              <a:t> - </a:t>
            </a:r>
            <a:r>
              <a:rPr lang="fr-FR" sz="2400" err="1">
                <a:ea typeface="+mn-lt"/>
                <a:cs typeface="+mn-lt"/>
              </a:rPr>
              <a:t>Rext</a:t>
            </a:r>
            <a:r>
              <a:rPr lang="fr-FR" sz="2400">
                <a:ea typeface="+mn-lt"/>
                <a:cs typeface="+mn-lt"/>
              </a:rPr>
              <a:t> ≤ 0</a:t>
            </a:r>
            <a:endParaRPr lang="fr-FR" sz="2400"/>
          </a:p>
          <a:p>
            <a:pPr marL="0" indent="0">
              <a:buNone/>
            </a:pPr>
            <a:r>
              <a:rPr lang="fr-FR" sz="2400">
                <a:ea typeface="+mn-lt"/>
                <a:cs typeface="+mn-lt"/>
              </a:rPr>
              <a:t>2 -  </a:t>
            </a:r>
            <a:r>
              <a:rPr lang="fr-FR" sz="2400" err="1">
                <a:ea typeface="+mn-lt"/>
                <a:cs typeface="+mn-lt"/>
              </a:rPr>
              <a:t>l_aimant</a:t>
            </a:r>
            <a:r>
              <a:rPr lang="fr-FR" sz="2400">
                <a:ea typeface="+mn-lt"/>
                <a:cs typeface="+mn-lt"/>
              </a:rPr>
              <a:t> - </a:t>
            </a:r>
            <a:r>
              <a:rPr lang="fr-FR" sz="2400" err="1">
                <a:ea typeface="+mn-lt"/>
                <a:cs typeface="+mn-lt"/>
              </a:rPr>
              <a:t>h_R</a:t>
            </a:r>
            <a:r>
              <a:rPr lang="fr-FR" sz="2400">
                <a:ea typeface="+mn-lt"/>
                <a:cs typeface="+mn-lt"/>
              </a:rPr>
              <a:t> ≤ 0</a:t>
            </a:r>
            <a:endParaRPr lang="fr-FR" sz="2400" err="1"/>
          </a:p>
          <a:p>
            <a:pPr marL="0" indent="0">
              <a:buNone/>
            </a:pPr>
            <a:r>
              <a:rPr lang="fr-FR" sz="2400">
                <a:ea typeface="+mn-lt"/>
                <a:cs typeface="+mn-lt"/>
              </a:rPr>
              <a:t>3 -  2.h_R + </a:t>
            </a:r>
            <a:r>
              <a:rPr lang="fr-FR" sz="2400" err="1">
                <a:ea typeface="+mn-lt"/>
                <a:cs typeface="+mn-lt"/>
              </a:rPr>
              <a:t>h_S</a:t>
            </a:r>
            <a:r>
              <a:rPr lang="fr-FR" sz="2400">
                <a:ea typeface="+mn-lt"/>
                <a:cs typeface="+mn-lt"/>
              </a:rPr>
              <a:t> + 2.h_e - </a:t>
            </a:r>
            <a:r>
              <a:rPr lang="fr-FR" sz="2400" err="1">
                <a:ea typeface="+mn-lt"/>
                <a:cs typeface="+mn-lt"/>
              </a:rPr>
              <a:t>Lmax</a:t>
            </a:r>
            <a:r>
              <a:rPr lang="fr-FR" sz="2400">
                <a:ea typeface="+mn-lt"/>
                <a:cs typeface="+mn-lt"/>
              </a:rPr>
              <a:t> ≤ 0</a:t>
            </a:r>
            <a:endParaRPr lang="fr-FR"/>
          </a:p>
          <a:p>
            <a:pPr marL="0" indent="0">
              <a:buNone/>
            </a:pPr>
            <a:r>
              <a:rPr lang="fr-FR" sz="2400">
                <a:ea typeface="+mn-lt"/>
                <a:cs typeface="+mn-lt"/>
              </a:rPr>
              <a:t>4 -  2.P.(2. </a:t>
            </a:r>
            <a:r>
              <a:rPr lang="fr-FR" sz="2400" err="1">
                <a:ea typeface="+mn-lt"/>
                <a:cs typeface="+mn-lt"/>
              </a:rPr>
              <a:t>R_aimant</a:t>
            </a:r>
            <a:r>
              <a:rPr lang="fr-FR" sz="2400">
                <a:ea typeface="+mn-lt"/>
                <a:cs typeface="+mn-lt"/>
              </a:rPr>
              <a:t> + </a:t>
            </a:r>
            <a:r>
              <a:rPr lang="fr-FR" sz="2400" err="1">
                <a:ea typeface="+mn-lt"/>
                <a:cs typeface="+mn-lt"/>
              </a:rPr>
              <a:t>Dist_Aimant</a:t>
            </a:r>
            <a:r>
              <a:rPr lang="fr-FR" sz="2400">
                <a:ea typeface="+mn-lt"/>
                <a:cs typeface="+mn-lt"/>
              </a:rPr>
              <a:t>) - 2.pi.Req ≤ 0</a:t>
            </a:r>
            <a:endParaRPr lang="fr-FR"/>
          </a:p>
          <a:p>
            <a:pPr marL="0" indent="0">
              <a:buNone/>
            </a:pPr>
            <a:endParaRPr lang="fr-FR" sz="2400">
              <a:ea typeface="+mn-lt"/>
              <a:cs typeface="+mn-lt"/>
            </a:endParaRPr>
          </a:p>
          <a:p>
            <a:pPr marL="0" indent="0">
              <a:buNone/>
            </a:pPr>
            <a:endParaRPr lang="fr-FR" sz="2400">
              <a:ea typeface="+mn-lt"/>
              <a:cs typeface="+mn-lt"/>
            </a:endParaRPr>
          </a:p>
          <a:p>
            <a:pPr marL="0" indent="0">
              <a:buNone/>
            </a:pPr>
            <a:endParaRPr lang="fr-FR" sz="2400">
              <a:cs typeface="Times New Roman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fr-FR" sz="2400">
              <a:cs typeface="Times New Roman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fr-FR" sz="3200">
              <a:cs typeface="Times New Roman"/>
            </a:endParaRPr>
          </a:p>
        </p:txBody>
      </p:sp>
      <p:pic>
        <p:nvPicPr>
          <p:cNvPr id="17" name="Gráfico 5" descr="Seta de linha: reta">
            <a:extLst>
              <a:ext uri="{FF2B5EF4-FFF2-40B4-BE49-F238E27FC236}">
                <a16:creationId xmlns:a16="http://schemas.microsoft.com/office/drawing/2014/main" id="{E8467E2F-956B-4F45-A87E-3A855F309D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4364816" y="2613958"/>
            <a:ext cx="448734" cy="448734"/>
          </a:xfrm>
          <a:prstGeom prst="rect">
            <a:avLst/>
          </a:prstGeom>
        </p:spPr>
      </p:pic>
      <p:pic>
        <p:nvPicPr>
          <p:cNvPr id="10" name="Gráfico 5" descr="Seta de linha: reta">
            <a:extLst>
              <a:ext uri="{FF2B5EF4-FFF2-40B4-BE49-F238E27FC236}">
                <a16:creationId xmlns:a16="http://schemas.microsoft.com/office/drawing/2014/main" id="{CDC282AF-D20D-410A-A545-E5CF5C5304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7028934" y="2613958"/>
            <a:ext cx="448734" cy="448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6866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A9385D-EB3F-4782-AF50-8F60569609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Résultats de notre optimisation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937A424-927F-4AFC-9B5A-51ADFFDF014B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33</a:t>
            </a:fld>
            <a:endParaRPr lang="en-US" noProof="0"/>
          </a:p>
        </p:txBody>
      </p:sp>
      <p:pic>
        <p:nvPicPr>
          <p:cNvPr id="5" name="Image 5">
            <a:extLst>
              <a:ext uri="{FF2B5EF4-FFF2-40B4-BE49-F238E27FC236}">
                <a16:creationId xmlns:a16="http://schemas.microsoft.com/office/drawing/2014/main" id="{9CE1B8B6-CD85-45FA-A90B-E7C7A4C55F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67099" y="1183354"/>
            <a:ext cx="6524625" cy="49911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04C6A5F-186E-4E1A-B8E5-2999939439A9}"/>
              </a:ext>
            </a:extLst>
          </p:cNvPr>
          <p:cNvSpPr txBox="1"/>
          <p:nvPr/>
        </p:nvSpPr>
        <p:spPr>
          <a:xfrm>
            <a:off x="6579130" y="2220383"/>
            <a:ext cx="319087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/>
              <a:t>Objectif 1: Masse (en kg)</a:t>
            </a:r>
          </a:p>
          <a:p>
            <a:endParaRPr lang="fr-FR"/>
          </a:p>
          <a:p>
            <a:r>
              <a:rPr lang="fr-FR"/>
              <a:t>Objectif 2: Les pertes (en W)</a:t>
            </a:r>
          </a:p>
          <a:p>
            <a:endParaRPr lang="fr-FR"/>
          </a:p>
          <a:p>
            <a:r>
              <a:rPr lang="fr-FR"/>
              <a:t>18 points sur le front de Pareto</a:t>
            </a:r>
          </a:p>
          <a:p>
            <a:endParaRPr lang="fr-FR"/>
          </a:p>
          <a:p>
            <a:r>
              <a:rPr lang="fr-FR"/>
              <a:t>50 individus</a:t>
            </a:r>
          </a:p>
          <a:p>
            <a:endParaRPr lang="fr-FR"/>
          </a:p>
          <a:p>
            <a:r>
              <a:rPr lang="fr-FR"/>
              <a:t>41 générations</a:t>
            </a:r>
          </a:p>
        </p:txBody>
      </p:sp>
    </p:spTree>
    <p:extLst>
      <p:ext uri="{BB962C8B-B14F-4D97-AF65-F5344CB8AC3E}">
        <p14:creationId xmlns:p14="http://schemas.microsoft.com/office/powerpoint/2010/main" val="16232676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6959E5-4DBB-423F-8804-5DE0C1ED35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9198000" cy="432000"/>
          </a:xfrm>
        </p:spPr>
        <p:txBody>
          <a:bodyPr anchor="ctr">
            <a:normAutofit/>
          </a:bodyPr>
          <a:lstStyle/>
          <a:p>
            <a:r>
              <a:rPr lang="fr-FR" sz="3000"/>
              <a:t>Analyse de nos résultats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A8D844E-F744-49B6-AB9B-463A85B690C8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447502" y="6401750"/>
            <a:ext cx="278418" cy="27432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19B51A1E-902D-48AF-9020-955120F399B6}" type="slidenum">
              <a:rPr lang="en-US" noProof="0" smtClean="0"/>
              <a:pPr>
                <a:spcAft>
                  <a:spcPts val="600"/>
                </a:spcAft>
              </a:pPr>
              <a:t>34</a:t>
            </a:fld>
            <a:endParaRPr lang="en-US" noProof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865301-661A-40B0-B944-BD232F2F19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818050"/>
            <a:ext cx="4435831" cy="3490325"/>
          </a:xfrm>
        </p:spPr>
        <p:txBody>
          <a:bodyPr vert="horz" lIns="0" tIns="0" rIns="0" bIns="0" rtlCol="0" anchor="t">
            <a:normAutofit/>
          </a:bodyPr>
          <a:lstStyle/>
          <a:p>
            <a:pPr marL="0" indent="0">
              <a:buNone/>
            </a:pPr>
            <a:endParaRPr lang="fr-FR" sz="2400">
              <a:cs typeface="Times New Roman"/>
            </a:endParaRPr>
          </a:p>
          <a:p>
            <a:r>
              <a:rPr lang="fr-FR" sz="2400">
                <a:cs typeface="Times New Roman"/>
              </a:rPr>
              <a:t>Temps de calcul énorme</a:t>
            </a:r>
          </a:p>
          <a:p>
            <a:r>
              <a:rPr lang="fr-FR" sz="2400" b="1"/>
              <a:t>Résultats</a:t>
            </a:r>
            <a:r>
              <a:rPr lang="fr-FR" sz="2400"/>
              <a:t> </a:t>
            </a:r>
            <a:r>
              <a:rPr lang="fr-FR" sz="2400" b="1"/>
              <a:t>sont</a:t>
            </a:r>
            <a:r>
              <a:rPr lang="fr-FR" sz="2400"/>
              <a:t> </a:t>
            </a:r>
            <a:r>
              <a:rPr lang="fr-FR" sz="2400" b="1"/>
              <a:t>cohérents</a:t>
            </a:r>
            <a:endParaRPr lang="fr-FR" sz="2400"/>
          </a:p>
          <a:p>
            <a:r>
              <a:rPr lang="fr-FR" sz="2400"/>
              <a:t>Même avec l’algorithme génétique, on arrive à voir les </a:t>
            </a:r>
            <a:r>
              <a:rPr lang="fr-FR" sz="2400" b="1"/>
              <a:t>extrêmes de chaque objectif</a:t>
            </a:r>
            <a:r>
              <a:rPr lang="fr-FR" sz="2400"/>
              <a:t>.</a:t>
            </a:r>
            <a:endParaRPr lang="fr-FR" sz="2400">
              <a:cs typeface="Times New Roman"/>
            </a:endParaRPr>
          </a:p>
          <a:p>
            <a:r>
              <a:rPr lang="fr-FR" sz="2400"/>
              <a:t>Toutes les </a:t>
            </a:r>
            <a:r>
              <a:rPr lang="fr-FR" sz="2400" b="1"/>
              <a:t>contraintes</a:t>
            </a:r>
            <a:r>
              <a:rPr lang="fr-FR" sz="2400"/>
              <a:t> sont bien </a:t>
            </a:r>
            <a:r>
              <a:rPr lang="fr-FR" sz="2400" b="1"/>
              <a:t>respectées </a:t>
            </a:r>
            <a:r>
              <a:rPr lang="fr-FR" sz="2400"/>
              <a:t>(sauf la FEM).</a:t>
            </a:r>
            <a:endParaRPr lang="fr-FR" sz="2400">
              <a:cs typeface="Times New Roman"/>
            </a:endParaRPr>
          </a:p>
        </p:txBody>
      </p:sp>
      <p:pic>
        <p:nvPicPr>
          <p:cNvPr id="5" name="Image 5">
            <a:extLst>
              <a:ext uri="{FF2B5EF4-FFF2-40B4-BE49-F238E27FC236}">
                <a16:creationId xmlns:a16="http://schemas.microsoft.com/office/drawing/2014/main" id="{71048D7C-756E-48C6-8ABE-4F2CA1E9BD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4169" y="1914965"/>
            <a:ext cx="4435831" cy="339341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535192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09769-BB15-45BD-9807-49BE16884D9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5. L’AVENIR DU PROJET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E87BE2-60DC-4D48-9ED8-E9FBFFF9087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/>
              <a:t>Les points pour les prochaines équipes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5C48B0-E713-4178-A0F5-9A1C892CDB5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35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2473762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F953C9-77F4-4819-815C-E656CCB32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Ce qui est possible d’améliorer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945E19A-0714-4B15-86AA-AFF44F645397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36</a:t>
            </a:fld>
            <a:endParaRPr lang="en-US" noProof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8182D5-54B5-43E3-9CA7-3EE08ABE14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046375"/>
            <a:ext cx="7473750" cy="5130588"/>
          </a:xfrm>
        </p:spPr>
        <p:txBody>
          <a:bodyPr/>
          <a:lstStyle/>
          <a:p>
            <a:r>
              <a:rPr lang="fr-FR" sz="4000"/>
              <a:t>Réaliser la partie physique (moteur + essais)</a:t>
            </a:r>
          </a:p>
          <a:p>
            <a:r>
              <a:rPr lang="fr-FR" sz="4000"/>
              <a:t>Utiliser d’autres algorithmes pour l’optimisation et les évaluer par rapport aux performances (temps de calcul)</a:t>
            </a:r>
          </a:p>
          <a:p>
            <a:r>
              <a:rPr lang="fr-FR" sz="4000"/>
              <a:t>Étudier d’autres types de résultats avec FEMM</a:t>
            </a:r>
          </a:p>
          <a:p>
            <a:r>
              <a:rPr lang="fr-FR" sz="4000"/>
              <a:t>Optimiser le front de Pareto</a:t>
            </a:r>
          </a:p>
        </p:txBody>
      </p:sp>
      <p:pic>
        <p:nvPicPr>
          <p:cNvPr id="6" name="Graphic 5" descr="Welder">
            <a:extLst>
              <a:ext uri="{FF2B5EF4-FFF2-40B4-BE49-F238E27FC236}">
                <a16:creationId xmlns:a16="http://schemas.microsoft.com/office/drawing/2014/main" id="{1ACFB65E-9D9A-40ED-BCE8-62EC876AA0F8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143875" y="990599"/>
            <a:ext cx="914400" cy="914400"/>
          </a:xfrm>
          <a:prstGeom prst="rect">
            <a:avLst/>
          </a:prstGeom>
        </p:spPr>
      </p:pic>
      <p:pic>
        <p:nvPicPr>
          <p:cNvPr id="8" name="Graphic 7" descr="Programmer">
            <a:extLst>
              <a:ext uri="{FF2B5EF4-FFF2-40B4-BE49-F238E27FC236}">
                <a16:creationId xmlns:a16="http://schemas.microsoft.com/office/drawing/2014/main" id="{AAF901B1-12D6-4964-95B3-F13F5801BB81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146521" y="2634721"/>
            <a:ext cx="914400" cy="914400"/>
          </a:xfrm>
          <a:prstGeom prst="rect">
            <a:avLst/>
          </a:prstGeom>
        </p:spPr>
      </p:pic>
      <p:pic>
        <p:nvPicPr>
          <p:cNvPr id="10" name="Graphic 9" descr="Presentation with pie chart">
            <a:extLst>
              <a:ext uri="{FF2B5EF4-FFF2-40B4-BE49-F238E27FC236}">
                <a16:creationId xmlns:a16="http://schemas.microsoft.com/office/drawing/2014/main" id="{D0B6C451-0DB5-43C5-805E-174FF654E3F0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827432" y="4223067"/>
            <a:ext cx="914400" cy="914400"/>
          </a:xfrm>
          <a:prstGeom prst="rect">
            <a:avLst/>
          </a:prstGeom>
        </p:spPr>
      </p:pic>
      <p:pic>
        <p:nvPicPr>
          <p:cNvPr id="12" name="Picture 11" descr="A picture containing different, boat, photo, various&#10;&#10;Description automatically generated">
            <a:extLst>
              <a:ext uri="{FF2B5EF4-FFF2-40B4-BE49-F238E27FC236}">
                <a16:creationId xmlns:a16="http://schemas.microsoft.com/office/drawing/2014/main" id="{BC1405DE-9F1D-445D-999E-94E9C20ED763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6577013" y="5319842"/>
            <a:ext cx="1603489" cy="1316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4488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677F3-E545-4A71-BD3A-B64AAD665C3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/>
              <a:t>6. CONCLUSIONS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8F3EDF-44C5-4434-B916-F7F42D10A1B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/>
              <a:t>Ce qu’on a appris dans cette séquence thématique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81AB8D-4768-4713-9BBE-171A3059B6B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37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0788724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C4A55-BC5E-47D3-9AB9-74B054DFE2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Ce qu’il faut retenir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9375CC2-823D-4530-92CC-61066C59059B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38</a:t>
            </a:fld>
            <a:endParaRPr lang="en-US" noProof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95FD47-7A0B-4051-83DF-1D5E02D105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046375"/>
            <a:ext cx="7002263" cy="5130588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fr-FR" sz="3200"/>
              <a:t>La procédure pour réaliser l’étude de l’optimisation de la machine.</a:t>
            </a:r>
          </a:p>
          <a:p>
            <a:r>
              <a:rPr lang="fr-FR" sz="3200"/>
              <a:t>La bonne utilisation des fonctions d’optimisation sur MATLAB</a:t>
            </a:r>
          </a:p>
          <a:p>
            <a:r>
              <a:rPr lang="fr-FR" sz="3200"/>
              <a:t>Prendre des bons résultats de FEMM</a:t>
            </a:r>
          </a:p>
          <a:p>
            <a:r>
              <a:rPr lang="fr-FR" sz="3200"/>
              <a:t>La validité de la passage 3D vers 2D au sens géométrique.</a:t>
            </a:r>
          </a:p>
          <a:p>
            <a:r>
              <a:rPr lang="fr-FR" sz="3200"/>
              <a:t>Le fait que notre organisation nous a permis d’avancer beaucoup dans le développement de ce projet.</a:t>
            </a:r>
          </a:p>
        </p:txBody>
      </p:sp>
      <p:pic>
        <p:nvPicPr>
          <p:cNvPr id="6" name="Graphic 5" descr="Workflow">
            <a:extLst>
              <a:ext uri="{FF2B5EF4-FFF2-40B4-BE49-F238E27FC236}">
                <a16:creationId xmlns:a16="http://schemas.microsoft.com/office/drawing/2014/main" id="{751E8F98-434E-4C4D-9E1F-B80A1D727CF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91337" y="1000125"/>
            <a:ext cx="914400" cy="914400"/>
          </a:xfrm>
          <a:prstGeom prst="rect">
            <a:avLst/>
          </a:prstGeom>
        </p:spPr>
      </p:pic>
      <p:pic>
        <p:nvPicPr>
          <p:cNvPr id="8" name="Graphic 7" descr="Checkmark">
            <a:extLst>
              <a:ext uri="{FF2B5EF4-FFF2-40B4-BE49-F238E27FC236}">
                <a16:creationId xmlns:a16="http://schemas.microsoft.com/office/drawing/2014/main" id="{0F63BFE1-901B-40CA-BDDF-57C4AC8E9EAB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34263" y="3671888"/>
            <a:ext cx="914400" cy="914400"/>
          </a:xfrm>
          <a:prstGeom prst="rect">
            <a:avLst/>
          </a:prstGeom>
        </p:spPr>
      </p:pic>
      <p:pic>
        <p:nvPicPr>
          <p:cNvPr id="10" name="Graphic 9" descr="Folder">
            <a:extLst>
              <a:ext uri="{FF2B5EF4-FFF2-40B4-BE49-F238E27FC236}">
                <a16:creationId xmlns:a16="http://schemas.microsoft.com/office/drawing/2014/main" id="{B74DEE14-ACBC-46D8-8B10-AB70612803E0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891337" y="5033963"/>
            <a:ext cx="914400" cy="914400"/>
          </a:xfrm>
          <a:prstGeom prst="rect">
            <a:avLst/>
          </a:prstGeom>
        </p:spPr>
      </p:pic>
      <p:pic>
        <p:nvPicPr>
          <p:cNvPr id="12" name="Graphic 11" descr="Programmer">
            <a:extLst>
              <a:ext uri="{FF2B5EF4-FFF2-40B4-BE49-F238E27FC236}">
                <a16:creationId xmlns:a16="http://schemas.microsoft.com/office/drawing/2014/main" id="{A3693392-3DAB-4503-980B-CC5B79AA7A4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943724" y="1964530"/>
            <a:ext cx="1552575" cy="155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56167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F11A6B65-5A20-4F4D-ACBB-ED50132D45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/>
              <a:t>Merci pour votre attention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9352CF6-0F22-45A8-B28B-37FAFCE5C5D6}"/>
              </a:ext>
            </a:extLst>
          </p:cNvPr>
          <p:cNvSpPr txBox="1"/>
          <p:nvPr/>
        </p:nvSpPr>
        <p:spPr>
          <a:xfrm>
            <a:off x="10251642" y="182562"/>
            <a:ext cx="1662546" cy="404658"/>
          </a:xfrm>
          <a:prstGeom prst="rect">
            <a:avLst/>
          </a:prstGeom>
          <a:noFill/>
        </p:spPr>
        <p:txBody>
          <a:bodyPr wrap="square" lIns="0" tIns="36000" rIns="0" bIns="0" rtlCol="0">
            <a:spAutoFit/>
          </a:bodyPr>
          <a:lstStyle/>
          <a:p>
            <a:pPr algn="r">
              <a:lnSpc>
                <a:spcPts val="1400"/>
              </a:lnSpc>
            </a:pPr>
            <a:r>
              <a:rPr lang="en-US" sz="1600" b="1" spc="-10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MACHINE</a:t>
            </a:r>
            <a:br>
              <a:rPr lang="en-US" sz="1600" b="1" spc="-10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</a:br>
            <a:r>
              <a:rPr lang="en-US" sz="1600" b="1" spc="-100" baseline="0">
                <a:solidFill>
                  <a:schemeClr val="accent1"/>
                </a:solidFill>
                <a:latin typeface="Corbel" panose="020B0503020204020204" pitchFamily="34" charset="0"/>
              </a:rPr>
              <a:t> </a:t>
            </a:r>
            <a:r>
              <a:rPr lang="en-US" sz="1600" b="1" spc="-100">
                <a:latin typeface="Corbel" panose="020B0503020204020204" pitchFamily="34" charset="0"/>
              </a:rPr>
              <a:t>AXIALE</a:t>
            </a:r>
            <a:endParaRPr lang="en-US" sz="1600" b="1" spc="-100" baseline="0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91814EC9-246A-4C6E-941E-5774FE72F08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914188" y="6402388"/>
            <a:ext cx="277812" cy="273050"/>
          </a:xfrm>
        </p:spPr>
        <p:txBody>
          <a:bodyPr/>
          <a:lstStyle/>
          <a:p>
            <a:fld id="{19B51A1E-902D-48AF-9020-955120F399B6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36783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1E995-C8E4-4F6F-BCBF-3E8DC289761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1. NOTRE PROJET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ECDE98-2763-4A6A-8C51-B5DD426BD92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/>
              <a:t>Les informations plus importantes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2E9856-23F4-46CA-BBC3-5A99BD3BEA7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4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1163553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5083B-CC27-4F1C-AD03-E3DBEC1C9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Notre projet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5E40B9-054F-4D79-BD17-68E71C740D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38175" y="1343906"/>
            <a:ext cx="6922018" cy="3933645"/>
          </a:xfrm>
        </p:spPr>
        <p:txBody>
          <a:bodyPr vert="horz" lIns="180000" tIns="180000" rIns="180000" bIns="0" rtlCol="0" anchor="t">
            <a:noAutofit/>
          </a:bodyPr>
          <a:lstStyle/>
          <a:p>
            <a:pPr marL="0" indent="0">
              <a:buNone/>
            </a:pPr>
            <a:r>
              <a:rPr lang="fr-FR" sz="3200" b="1"/>
              <a:t>Optimisation</a:t>
            </a:r>
            <a:r>
              <a:rPr lang="fr-FR" sz="3200"/>
              <a:t> d’une machine à flux axial</a:t>
            </a:r>
          </a:p>
          <a:p>
            <a:r>
              <a:rPr lang="fr-FR"/>
              <a:t>Modèle d'une machine à </a:t>
            </a:r>
            <a:r>
              <a:rPr lang="fr-FR" b="1"/>
              <a:t>flux axial </a:t>
            </a:r>
            <a:r>
              <a:rPr lang="fr-FR"/>
              <a:t>pour pompe à sang</a:t>
            </a:r>
          </a:p>
          <a:p>
            <a:r>
              <a:rPr lang="fr-FR">
                <a:cs typeface="Times New Roman"/>
              </a:rPr>
              <a:t>Faible </a:t>
            </a:r>
            <a:r>
              <a:rPr lang="fr-FR" b="1">
                <a:cs typeface="Times New Roman"/>
              </a:rPr>
              <a:t>couple</a:t>
            </a:r>
            <a:r>
              <a:rPr lang="fr-FR">
                <a:cs typeface="Times New Roman"/>
              </a:rPr>
              <a:t> et haute</a:t>
            </a:r>
            <a:r>
              <a:rPr lang="fr-FR" b="1">
                <a:cs typeface="Times New Roman"/>
              </a:rPr>
              <a:t> vitesse de rotation </a:t>
            </a:r>
            <a:r>
              <a:rPr lang="fr-FR">
                <a:cs typeface="Times New Roman"/>
              </a:rPr>
              <a:t>(10 000 </a:t>
            </a:r>
            <a:r>
              <a:rPr lang="fr-FR" err="1">
                <a:cs typeface="Times New Roman"/>
              </a:rPr>
              <a:t>rpm</a:t>
            </a:r>
            <a:r>
              <a:rPr lang="fr-FR">
                <a:cs typeface="Times New Roman"/>
              </a:rPr>
              <a:t>)</a:t>
            </a:r>
          </a:p>
          <a:p>
            <a:r>
              <a:rPr lang="fr-FR">
                <a:cs typeface="Times New Roman"/>
              </a:rPr>
              <a:t>Optimisation sur la </a:t>
            </a:r>
            <a:r>
              <a:rPr lang="fr-FR" b="1">
                <a:cs typeface="Times New Roman"/>
              </a:rPr>
              <a:t>masse</a:t>
            </a:r>
            <a:r>
              <a:rPr lang="fr-FR">
                <a:cs typeface="Times New Roman"/>
              </a:rPr>
              <a:t> et le </a:t>
            </a:r>
            <a:r>
              <a:rPr lang="fr-FR" b="1">
                <a:cs typeface="Times New Roman"/>
              </a:rPr>
              <a:t>rendement</a:t>
            </a:r>
          </a:p>
          <a:p>
            <a:r>
              <a:rPr lang="fr-FR">
                <a:cs typeface="Times New Roman"/>
              </a:rPr>
              <a:t>Type de machine choisi: </a:t>
            </a:r>
            <a:r>
              <a:rPr lang="fr-FR"/>
              <a:t>machine </a:t>
            </a:r>
            <a:r>
              <a:rPr lang="fr-FR" b="1"/>
              <a:t>synchrone</a:t>
            </a:r>
            <a:r>
              <a:rPr lang="fr-FR"/>
              <a:t> à </a:t>
            </a:r>
            <a:r>
              <a:rPr lang="fr-FR" b="1"/>
              <a:t>1 stator </a:t>
            </a:r>
            <a:r>
              <a:rPr lang="fr-FR"/>
              <a:t>et </a:t>
            </a:r>
            <a:r>
              <a:rPr lang="fr-FR" b="1"/>
              <a:t>2 rotors </a:t>
            </a:r>
            <a:r>
              <a:rPr lang="fr-FR"/>
              <a:t>(AFIS) - stator encoché - Type </a:t>
            </a:r>
            <a:r>
              <a:rPr lang="fr-FR" b="1"/>
              <a:t>NS</a:t>
            </a:r>
            <a:r>
              <a:rPr lang="fr-FR"/>
              <a:t> (à aimants permanents) </a:t>
            </a:r>
            <a:endParaRPr lang="fr-FR">
              <a:cs typeface="Times New Roman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D051DA-5DAD-43A7-A238-51C63BA59FEC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8101FE80-4A9C-49B6-BE02-F7B8AB57BEE6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8" r="2158"/>
          <a:stretch>
            <a:fillRect/>
          </a:stretch>
        </p:blipFill>
        <p:spPr>
          <a:xfrm>
            <a:off x="7280793" y="1344803"/>
            <a:ext cx="3737526" cy="3933645"/>
          </a:xfrm>
        </p:spPr>
      </p:pic>
      <p:pic>
        <p:nvPicPr>
          <p:cNvPr id="5" name="Image 4" descr="Une image contenant assis, table, noir, argent&#10;&#10;Description générée automatiquement">
            <a:extLst>
              <a:ext uri="{FF2B5EF4-FFF2-40B4-BE49-F238E27FC236}">
                <a16:creationId xmlns:a16="http://schemas.microsoft.com/office/drawing/2014/main" id="{681F63EC-8935-4952-9E55-C9CE79EAA0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400" b="93000" l="3800" r="97400">
                        <a14:foregroundMark x1="7800" y1="47000" x2="7800" y2="47000"/>
                        <a14:foregroundMark x1="38200" y1="9000" x2="38200" y2="9000"/>
                        <a14:foregroundMark x1="38600" y1="5800" x2="38600" y2="5800"/>
                        <a14:foregroundMark x1="4800" y1="58200" x2="4800" y2="58200"/>
                        <a14:foregroundMark x1="32000" y1="93000" x2="32000" y2="93000"/>
                        <a14:foregroundMark x1="93400" y1="65600" x2="93400" y2="65600"/>
                        <a14:foregroundMark x1="97400" y1="67000" x2="97400" y2="67000"/>
                        <a14:foregroundMark x1="3800" y1="65000" x2="3800" y2="65000"/>
                        <a14:foregroundMark x1="3800" y1="69600" x2="3800" y2="69600"/>
                        <a14:foregroundMark x1="4000" y1="71000" x2="4000" y2="71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054" y="4070568"/>
            <a:ext cx="2422432" cy="2422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7016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A3025-9215-4D67-AA3A-A227323A6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Cahier de charges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C488B0-531B-448F-A2D6-180B1FEF1398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6</a:t>
            </a:fld>
            <a:endParaRPr lang="en-US" noProof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4E204B-CDB2-4EFC-971B-2DFB82969F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0" rIns="0" bIns="0" rtlCol="0" anchor="t">
            <a:noAutofit/>
          </a:bodyPr>
          <a:lstStyle/>
          <a:p>
            <a:pPr marL="514350" indent="-514350">
              <a:buFont typeface="+mj-lt"/>
              <a:buAutoNum type="arabicPeriod"/>
            </a:pPr>
            <a:endParaRPr lang="fr-FR" sz="3200" b="1"/>
          </a:p>
          <a:p>
            <a:pPr marL="514350" indent="-514350">
              <a:buFont typeface="+mj-lt"/>
              <a:buAutoNum type="arabicPeriod"/>
            </a:pPr>
            <a:r>
              <a:rPr lang="fr-FR" sz="3200" b="1"/>
              <a:t>Objectifs</a:t>
            </a:r>
            <a:r>
              <a:rPr lang="fr-FR" sz="3200"/>
              <a:t> (Min Masse et Max rendement)</a:t>
            </a:r>
            <a:endParaRPr lang="fr-FR" sz="3200">
              <a:cs typeface="Times New Roman"/>
            </a:endParaRPr>
          </a:p>
          <a:p>
            <a:pPr marL="514350" indent="-514350">
              <a:buAutoNum type="arabicPeriod"/>
            </a:pPr>
            <a:endParaRPr lang="fr-FR" sz="3200">
              <a:cs typeface="Times New Roman"/>
            </a:endParaRPr>
          </a:p>
          <a:p>
            <a:pPr marL="514350" indent="-514350">
              <a:buFont typeface="+mj-lt"/>
              <a:buAutoNum type="arabicPeriod"/>
            </a:pPr>
            <a:r>
              <a:rPr lang="fr-FR" sz="3200" b="1"/>
              <a:t>Variables</a:t>
            </a:r>
            <a:r>
              <a:rPr lang="fr-FR" sz="3200"/>
              <a:t> (Géométrie)</a:t>
            </a:r>
            <a:endParaRPr lang="fr-FR" sz="3200">
              <a:cs typeface="Times New Roman"/>
            </a:endParaRPr>
          </a:p>
          <a:p>
            <a:pPr marL="514350" indent="-514350">
              <a:buFont typeface="+mj-lt"/>
              <a:buAutoNum type="arabicPeriod"/>
            </a:pPr>
            <a:endParaRPr lang="fr-FR" sz="3200"/>
          </a:p>
          <a:p>
            <a:pPr marL="514350" indent="-514350">
              <a:buFont typeface="+mj-lt"/>
              <a:buAutoNum type="arabicPeriod"/>
            </a:pPr>
            <a:r>
              <a:rPr lang="fr-FR" sz="3200" b="1"/>
              <a:t>Paramètres fixes </a:t>
            </a:r>
            <a:r>
              <a:rPr lang="fr-FR" sz="3200"/>
              <a:t>(Spécifications composantes - Géométrie)</a:t>
            </a:r>
            <a:endParaRPr lang="fr-FR" sz="3200">
              <a:cs typeface="Times New Roman"/>
            </a:endParaRPr>
          </a:p>
          <a:p>
            <a:pPr marL="514350" indent="-514350">
              <a:buAutoNum type="arabicPeriod"/>
            </a:pPr>
            <a:endParaRPr lang="fr-FR" sz="3200">
              <a:cs typeface="Times New Roman"/>
            </a:endParaRPr>
          </a:p>
          <a:p>
            <a:pPr marL="514350" indent="-514350">
              <a:buFont typeface="+mj-lt"/>
              <a:buAutoNum type="arabicPeriod"/>
            </a:pPr>
            <a:r>
              <a:rPr lang="fr-FR" sz="3200" b="1"/>
              <a:t>Contraintes</a:t>
            </a:r>
            <a:r>
              <a:rPr lang="fr-FR" sz="3200"/>
              <a:t> (Géométrie - Couple - Électrique)</a:t>
            </a:r>
            <a:endParaRPr lang="fr-FR" sz="3200"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4522327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A8656-E1DC-4787-8C7A-67B0E2067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Benchmark des machines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133CCB-46D1-4522-A7B5-DB59A43B1A75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7</a:t>
            </a:fld>
            <a:endParaRPr lang="en-US" noProof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2BFF42-F14D-4FE4-82FB-0FDBE3755A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/>
              <a:t>Avant de réaliser tout le </a:t>
            </a:r>
            <a:r>
              <a:rPr lang="fr-FR" b="1"/>
              <a:t>modèle numérique </a:t>
            </a:r>
            <a:r>
              <a:rPr lang="fr-FR"/>
              <a:t>de la machine qui a été demandé dans le cahier de charges, nous avons </a:t>
            </a:r>
            <a:r>
              <a:rPr lang="fr-FR" b="1"/>
              <a:t>trier et étudier</a:t>
            </a:r>
            <a:r>
              <a:rPr lang="fr-FR"/>
              <a:t> des différents types de machines (à flux radial et à flux axial) qui sont présents dans la thèse de </a:t>
            </a:r>
            <a:r>
              <a:rPr lang="fr-FR" b="1"/>
              <a:t>Paul </a:t>
            </a:r>
            <a:r>
              <a:rPr lang="fr-FR" b="1" err="1"/>
              <a:t>Akiki</a:t>
            </a:r>
            <a:r>
              <a:rPr lang="fr-FR"/>
              <a:t>.</a:t>
            </a:r>
          </a:p>
          <a:p>
            <a:r>
              <a:rPr lang="fr-FR"/>
              <a:t>Les machines ont été divisé en </a:t>
            </a:r>
            <a:r>
              <a:rPr lang="fr-FR" b="1"/>
              <a:t>trois</a:t>
            </a:r>
            <a:r>
              <a:rPr lang="fr-FR"/>
              <a:t> catégories (verte, jeune et rouge)</a:t>
            </a:r>
          </a:p>
          <a:p>
            <a:r>
              <a:rPr lang="fr-FR"/>
              <a:t>On a choisi une machine parmi les machines qui ont été classifié comme </a:t>
            </a:r>
            <a:r>
              <a:rPr lang="fr-FR" b="1"/>
              <a:t>verte (les moteurs éventuels)</a:t>
            </a:r>
            <a:r>
              <a:rPr lang="fr-FR"/>
              <a:t>.</a:t>
            </a:r>
          </a:p>
          <a:p>
            <a:endParaRPr lang="fr-FR"/>
          </a:p>
          <a:p>
            <a:endParaRPr lang="fr-FR"/>
          </a:p>
        </p:txBody>
      </p:sp>
      <p:pic>
        <p:nvPicPr>
          <p:cNvPr id="5" name="Image 13">
            <a:extLst>
              <a:ext uri="{FF2B5EF4-FFF2-40B4-BE49-F238E27FC236}">
                <a16:creationId xmlns:a16="http://schemas.microsoft.com/office/drawing/2014/main" id="{142E4374-BB4C-40CF-97BF-0AB2D022B2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000" y="2949480"/>
            <a:ext cx="9488608" cy="3329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9406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AEF00-D8CA-4D5C-9C00-85DE3C05D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Choix de Logiciels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43531C6-4F2C-4560-B81B-9A6FD836BCF7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8</a:t>
            </a:fld>
            <a:endParaRPr lang="en-US" noProof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EC1F3E-4CF7-4C22-93FD-E396E55E51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046375"/>
            <a:ext cx="6535538" cy="5130588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fr-FR"/>
              <a:t>On a décidé de réaliser un </a:t>
            </a:r>
            <a:r>
              <a:rPr lang="fr-FR" b="1"/>
              <a:t>modèle numérique</a:t>
            </a:r>
            <a:r>
              <a:rPr lang="fr-FR"/>
              <a:t>, donc le logiciel joue un rôle vraiment important.</a:t>
            </a:r>
          </a:p>
          <a:p>
            <a:r>
              <a:rPr lang="fr-FR"/>
              <a:t>Nous avons testé </a:t>
            </a:r>
            <a:r>
              <a:rPr lang="fr-FR" b="1"/>
              <a:t>COMSOL 5.3a</a:t>
            </a:r>
            <a:r>
              <a:rPr lang="fr-FR"/>
              <a:t>: l’école n’avait pas le module pour faire de l’optimisation. Alors, on pouvait juste faire des testes avec des paramètres constants. Conclusion: </a:t>
            </a:r>
            <a:r>
              <a:rPr lang="fr-FR" b="1"/>
              <a:t>Insuffisant</a:t>
            </a:r>
            <a:r>
              <a:rPr lang="fr-FR"/>
              <a:t> pour notre application.</a:t>
            </a:r>
          </a:p>
          <a:p>
            <a:r>
              <a:rPr lang="fr-FR"/>
              <a:t>On a utilisé alors: </a:t>
            </a:r>
            <a:r>
              <a:rPr lang="fr-FR" b="1" err="1"/>
              <a:t>Finite</a:t>
            </a:r>
            <a:r>
              <a:rPr lang="fr-FR" b="1"/>
              <a:t> </a:t>
            </a:r>
            <a:r>
              <a:rPr lang="fr-FR" b="1" err="1"/>
              <a:t>Elements</a:t>
            </a:r>
            <a:r>
              <a:rPr lang="fr-FR" b="1"/>
              <a:t> Method </a:t>
            </a:r>
            <a:r>
              <a:rPr lang="fr-FR" b="1" err="1"/>
              <a:t>Magnetics</a:t>
            </a:r>
            <a:r>
              <a:rPr lang="fr-FR" b="1"/>
              <a:t> (FEMM) </a:t>
            </a:r>
            <a:r>
              <a:rPr lang="fr-FR"/>
              <a:t>avec l’intégration </a:t>
            </a:r>
            <a:r>
              <a:rPr lang="fr-FR" b="1"/>
              <a:t>MATLAB</a:t>
            </a:r>
            <a:r>
              <a:rPr lang="fr-FR"/>
              <a:t>, où on a codé une implémentation dans des fichiers m dédiés juste pour lancer l’optimisation avec la méthode des éléments finis dans FEMM.</a:t>
            </a:r>
            <a:endParaRPr lang="fr-FR">
              <a:cs typeface="Times New Roman"/>
            </a:endParaRPr>
          </a:p>
          <a:p>
            <a:endParaRPr lang="fr-FR" b="1"/>
          </a:p>
        </p:txBody>
      </p:sp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350D8FCD-06A5-47A7-959C-FF6A6112A2AB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7050532" y="1216155"/>
            <a:ext cx="2821602" cy="700550"/>
          </a:xfrm>
          <a:prstGeom prst="rect">
            <a:avLst/>
          </a:prstGeom>
        </p:spPr>
      </p:pic>
      <p:pic>
        <p:nvPicPr>
          <p:cNvPr id="9" name="Picture 8" descr="A picture containing light&#10;&#10;Description automatically generated">
            <a:extLst>
              <a:ext uri="{FF2B5EF4-FFF2-40B4-BE49-F238E27FC236}">
                <a16:creationId xmlns:a16="http://schemas.microsoft.com/office/drawing/2014/main" id="{634FF09C-A0B2-4A20-81D4-1464488DF8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2251969" y="3892020"/>
            <a:ext cx="2176383" cy="1958745"/>
          </a:xfrm>
          <a:prstGeom prst="rect">
            <a:avLst/>
          </a:prstGeom>
        </p:spPr>
      </p:pic>
      <p:pic>
        <p:nvPicPr>
          <p:cNvPr id="12" name="Picture 11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B8E76B99-9B35-476C-9D30-3350E207B8C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6837363" y="2543704"/>
            <a:ext cx="4781550" cy="354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698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/>
              <a:t>2. Organisation du projet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/>
              <a:t>Comment avons-nous travaillé dans ce projet?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D5A594-D852-43BB-B591-E9D9027253B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16746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Custom 154">
      <a:majorFont>
        <a:latin typeface="Arial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esentation1" id="{C84B30EC-0085-4B02-B549-85261AA7A7FD}" vid="{B38EAA63-7B49-47D5-A9B8-CCF1CC9145B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E5B2995E331C44EB1EF0C6446F0CA88" ma:contentTypeVersion="8" ma:contentTypeDescription="Crée un document." ma:contentTypeScope="" ma:versionID="738d805be019d7aef8a006ce9acf6e69">
  <xsd:schema xmlns:xsd="http://www.w3.org/2001/XMLSchema" xmlns:xs="http://www.w3.org/2001/XMLSchema" xmlns:p="http://schemas.microsoft.com/office/2006/metadata/properties" xmlns:ns2="a110e520-2dab-43fa-8c0d-37fdeaf34491" targetNamespace="http://schemas.microsoft.com/office/2006/metadata/properties" ma:root="true" ma:fieldsID="6c35d9b98b0a8b3c043a6c7548f7432e" ns2:_="">
    <xsd:import namespace="a110e520-2dab-43fa-8c0d-37fdeaf344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110e520-2dab-43fa-8c0d-37fdeaf3449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a110e520-2dab-43fa-8c0d-37fdeaf34491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AFEB7B3-F801-4536-87F0-62096BE84AD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110e520-2dab-43fa-8c0d-37fdeaf344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519935D-ADE6-42ED-B568-839405AD6ABE}">
  <ds:schemaRefs>
    <ds:schemaRef ds:uri="a110e520-2dab-43fa-8c0d-37fdeaf34491"/>
    <ds:schemaRef ds:uri="http://schemas.microsoft.com/office/2006/metadata/properties"/>
    <ds:schemaRef ds:uri="http://schemas.openxmlformats.org/package/2006/metadata/core-properties"/>
    <ds:schemaRef ds:uri="http://schemas.microsoft.com/office/2006/documentManagement/types"/>
    <ds:schemaRef ds:uri="http://purl.org/dc/terms/"/>
    <ds:schemaRef ds:uri="http://www.w3.org/XML/1998/namespace"/>
    <ds:schemaRef ds:uri="http://purl.org/dc/dcmitype/"/>
    <ds:schemaRef ds:uri="http://schemas.microsoft.com/office/infopath/2007/PartnerControls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1E1D8AE1-AF50-4238-9545-788684540AB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1149</Words>
  <Application>Microsoft Office PowerPoint</Application>
  <PresentationFormat>Grand écran</PresentationFormat>
  <Paragraphs>352</Paragraphs>
  <Slides>39</Slides>
  <Notes>35</Notes>
  <HiddenSlides>2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39</vt:i4>
      </vt:variant>
    </vt:vector>
  </HeadingPairs>
  <TitlesOfParts>
    <vt:vector size="45" baseType="lpstr">
      <vt:lpstr>Arial</vt:lpstr>
      <vt:lpstr>Calibri</vt:lpstr>
      <vt:lpstr>Cambria Math</vt:lpstr>
      <vt:lpstr>Corbel</vt:lpstr>
      <vt:lpstr>Times New Roman</vt:lpstr>
      <vt:lpstr>Office Theme</vt:lpstr>
      <vt:lpstr>Machine axiale  st7 – énergie</vt:lpstr>
      <vt:lpstr>Notre équipe</vt:lpstr>
      <vt:lpstr>Plan de la présentation</vt:lpstr>
      <vt:lpstr>1. NOTRE PROJET</vt:lpstr>
      <vt:lpstr>Notre projet</vt:lpstr>
      <vt:lpstr>Cahier de charges</vt:lpstr>
      <vt:lpstr>Benchmark des machines</vt:lpstr>
      <vt:lpstr>Choix de Logiciels</vt:lpstr>
      <vt:lpstr>2. Organisation du projet</vt:lpstr>
      <vt:lpstr>NOTRE ORGANISATION</vt:lpstr>
      <vt:lpstr>3. MODÉLISATION</vt:lpstr>
      <vt:lpstr>Principe de conception</vt:lpstr>
      <vt:lpstr>Linéarisation du modèle 3d</vt:lpstr>
      <vt:lpstr>géométrie</vt:lpstr>
      <vt:lpstr>Modèle magnétique sur femm (rotor)</vt:lpstr>
      <vt:lpstr>Modèle magnétique sur femm (stator)</vt:lpstr>
      <vt:lpstr>Conditions aux limites</vt:lpstr>
      <vt:lpstr>matériaux</vt:lpstr>
      <vt:lpstr>Modèle femm de la machine</vt:lpstr>
      <vt:lpstr>Essai à vide                    ESSAI EN CHARGE</vt:lpstr>
      <vt:lpstr>Flux de la machine initiale</vt:lpstr>
      <vt:lpstr>Essai à vide                    ESSAI EN CHARGE</vt:lpstr>
      <vt:lpstr>Présentation PowerPoint</vt:lpstr>
      <vt:lpstr>Méthode simplifiée¹</vt:lpstr>
      <vt:lpstr>Essai en charge - Méthode simplifiée¹</vt:lpstr>
      <vt:lpstr>Calcul des Résistances des Bobines</vt:lpstr>
      <vt:lpstr>Calcul des Pertes </vt:lpstr>
      <vt:lpstr>4. optimisation</vt:lpstr>
      <vt:lpstr>Algorithme génétique</vt:lpstr>
      <vt:lpstr>Modèle boite-noire</vt:lpstr>
      <vt:lpstr>Optimisation – Objectifs et Variables</vt:lpstr>
      <vt:lpstr>Contraintes d’optimisation</vt:lpstr>
      <vt:lpstr>Résultats de notre optimisation</vt:lpstr>
      <vt:lpstr>Analyse de nos résultats</vt:lpstr>
      <vt:lpstr>5. L’AVENIR DU PROJET</vt:lpstr>
      <vt:lpstr>Ce qui est possible d’améliorer</vt:lpstr>
      <vt:lpstr>6. CONCLUSIONS</vt:lpstr>
      <vt:lpstr>Ce qu’il faut retenir</vt:lpstr>
      <vt:lpstr>Merci pour votre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axiale  st7 – énergie</dc:title>
  <dc:creator/>
  <cp:keywords/>
  <cp:revision>1</cp:revision>
  <dcterms:created xsi:type="dcterms:W3CDTF">2020-04-06T08:20:42Z</dcterms:created>
  <dcterms:modified xsi:type="dcterms:W3CDTF">2020-04-07T13:17:56Z</dcterms:modified>
</cp:coreProperties>
</file>